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8" r:id="rId3"/>
    <p:sldId id="368" r:id="rId4"/>
    <p:sldId id="369" r:id="rId5"/>
    <p:sldId id="359" r:id="rId6"/>
    <p:sldId id="370" r:id="rId7"/>
    <p:sldId id="373" r:id="rId8"/>
    <p:sldId id="372" r:id="rId9"/>
    <p:sldId id="374" r:id="rId10"/>
    <p:sldId id="375" r:id="rId11"/>
    <p:sldId id="376" r:id="rId12"/>
    <p:sldId id="377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3" r:id="rId36"/>
    <p:sldId id="402" r:id="rId37"/>
    <p:sldId id="401" r:id="rId38"/>
    <p:sldId id="404" r:id="rId39"/>
    <p:sldId id="405" r:id="rId40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122" d="100"/>
          <a:sy n="122" d="100"/>
        </p:scale>
        <p:origin x="10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7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0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jpg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7.jpe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en-US" altLang="hu-HU" sz="4000" dirty="0" smtClean="0"/>
              <a:t>The basics of</a:t>
            </a:r>
            <a:br>
              <a:rPr lang="en-US" altLang="hu-HU" sz="4000" dirty="0" smtClean="0"/>
            </a:br>
            <a:r>
              <a:rPr lang="en-US" altLang="hu-HU" sz="4000" dirty="0" smtClean="0"/>
              <a:t>Bayes decision theory</a:t>
            </a:r>
            <a:endParaRPr lang="en-US" altLang="hu-H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en-US" altLang="hu-HU" sz="2000" dirty="0" smtClean="0"/>
              <a:t>University of Szeged</a:t>
            </a:r>
            <a:endParaRPr lang="hu-HU" altLang="hu-HU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hu-HU" sz="2000" dirty="0" smtClean="0"/>
              <a:t>Institute of Informatics</a:t>
            </a:r>
            <a:endParaRPr lang="hu-HU" altLang="hu-HU" sz="2000" dirty="0" smtClean="0"/>
          </a:p>
          <a:p>
            <a:pPr eaLnBrk="1" hangingPunct="1">
              <a:lnSpc>
                <a:spcPct val="80000"/>
              </a:lnSpc>
            </a:pPr>
            <a:r>
              <a:rPr lang="hu-HU" altLang="hu-HU" sz="2000" smtClean="0"/>
              <a:t>2023 / Mar / 02</a:t>
            </a:r>
            <a:endParaRPr lang="en-US" altLang="hu-HU" sz="1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315736"/>
            <a:ext cx="2776978" cy="382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error of the Bayes’ decision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In the case of </a:t>
            </a:r>
            <a:r>
              <a:rPr lang="hu-HU" sz="2800" dirty="0" err="1" smtClean="0"/>
              <a:t>Bayes</a:t>
            </a:r>
            <a:r>
              <a:rPr lang="hu-HU" sz="2800" dirty="0" smtClean="0"/>
              <a:t> </a:t>
            </a:r>
            <a:r>
              <a:rPr lang="en-US" sz="2800" dirty="0" smtClean="0"/>
              <a:t>decision, the probability of making an incorrect classification: </a:t>
            </a:r>
            <a:r>
              <a:rPr lang="en-US" sz="2800" i="1" dirty="0" smtClean="0"/>
              <a:t>Bayesian error</a:t>
            </a:r>
            <a:endParaRPr lang="hu-HU" sz="2800" i="1" dirty="0" smtClean="0"/>
          </a:p>
          <a:p>
            <a:r>
              <a:rPr lang="en-US" sz="2800" dirty="0" smtClean="0"/>
              <a:t>Visualized in the dashed region on this figure</a:t>
            </a:r>
            <a:endParaRPr lang="hu-HU" sz="2800" dirty="0"/>
          </a:p>
          <a:p>
            <a:pPr lvl="1"/>
            <a:r>
              <a:rPr lang="en-US" sz="2400" dirty="0" smtClean="0"/>
              <a:t>Given the actual distributions,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this is the </a:t>
            </a:r>
            <a:r>
              <a:rPr lang="en-US" sz="2400" b="1" dirty="0" smtClean="0"/>
              <a:t>smallest possible</a:t>
            </a:r>
            <a:r>
              <a:rPr lang="en-US" sz="2400" dirty="0" smtClean="0"/>
              <a:t> error</a:t>
            </a:r>
            <a:endParaRPr lang="hu-HU" sz="2400" dirty="0" smtClean="0"/>
          </a:p>
          <a:p>
            <a:pPr lvl="1"/>
            <a:r>
              <a:rPr lang="en-US" sz="2400" dirty="0"/>
              <a:t>But it might not be small on </a:t>
            </a:r>
            <a:r>
              <a:rPr lang="en-US" sz="2400" dirty="0" smtClean="0"/>
              <a:t>an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absolute scale!</a:t>
            </a:r>
          </a:p>
          <a:p>
            <a:pPr lvl="1"/>
            <a:r>
              <a:rPr lang="en-US" sz="2400" dirty="0"/>
              <a:t> It can only be reduced by finding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better </a:t>
            </a:r>
            <a:r>
              <a:rPr lang="en-US" sz="2400" dirty="0"/>
              <a:t>features – </a:t>
            </a:r>
            <a:r>
              <a:rPr lang="en-US" sz="2400" dirty="0" smtClean="0"/>
              <a:t>i.e. </a:t>
            </a:r>
            <a:r>
              <a:rPr lang="en-US" sz="2400" dirty="0"/>
              <a:t>by reducing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the </a:t>
            </a:r>
            <a:r>
              <a:rPr lang="en-US" sz="2400" dirty="0"/>
              <a:t>overlap of the distributions 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of </a:t>
            </a:r>
            <a:r>
              <a:rPr lang="en-US" sz="2400" dirty="0"/>
              <a:t>the </a:t>
            </a:r>
            <a:r>
              <a:rPr lang="en-US" sz="2400" dirty="0" smtClean="0"/>
              <a:t>classes!</a:t>
            </a:r>
            <a:endParaRPr lang="hu-HU" sz="2400" dirty="0"/>
          </a:p>
          <a:p>
            <a:endParaRPr lang="hu-HU" sz="2800" dirty="0" smtClean="0"/>
          </a:p>
          <a:p>
            <a:pPr lvl="1"/>
            <a:endParaRPr lang="hu-HU" sz="2400" dirty="0"/>
          </a:p>
          <a:p>
            <a:endParaRPr lang="hu-HU" sz="2800" dirty="0"/>
          </a:p>
          <a:p>
            <a:endParaRPr lang="hu-HU" sz="2800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226224" y="2852936"/>
            <a:ext cx="5630416" cy="3517801"/>
            <a:chOff x="927" y="6096"/>
            <a:chExt cx="5674" cy="48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 flipV="1">
              <a:off x="3761" y="8613"/>
              <a:ext cx="104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3967" y="9153"/>
              <a:ext cx="362" cy="4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927" y="6096"/>
              <a:ext cx="5674" cy="4857"/>
              <a:chOff x="927" y="6096"/>
              <a:chExt cx="5674" cy="4857"/>
            </a:xfrm>
          </p:grpSpPr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1134" y="9690"/>
                <a:ext cx="54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927" y="6096"/>
                <a:ext cx="5422" cy="4857"/>
                <a:chOff x="927" y="6096"/>
                <a:chExt cx="5422" cy="4857"/>
              </a:xfrm>
            </p:grpSpPr>
            <p:sp>
              <p:nvSpPr>
                <p:cNvPr id="1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134" y="6096"/>
                  <a:ext cx="0" cy="3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" name="Freeform 13"/>
                <p:cNvSpPr>
                  <a:spLocks/>
                </p:cNvSpPr>
                <p:nvPr/>
              </p:nvSpPr>
              <p:spPr bwMode="auto">
                <a:xfrm>
                  <a:off x="927" y="7840"/>
                  <a:ext cx="4032" cy="1853"/>
                </a:xfrm>
                <a:custGeom>
                  <a:avLst/>
                  <a:gdLst>
                    <a:gd name="T0" fmla="*/ 0 w 4032"/>
                    <a:gd name="T1" fmla="*/ 1703 h 1853"/>
                    <a:gd name="T2" fmla="*/ 162 w 4032"/>
                    <a:gd name="T3" fmla="*/ 1716 h 1853"/>
                    <a:gd name="T4" fmla="*/ 275 w 4032"/>
                    <a:gd name="T5" fmla="*/ 1728 h 1853"/>
                    <a:gd name="T6" fmla="*/ 388 w 4032"/>
                    <a:gd name="T7" fmla="*/ 1653 h 1853"/>
                    <a:gd name="T8" fmla="*/ 400 w 4032"/>
                    <a:gd name="T9" fmla="*/ 1540 h 1853"/>
                    <a:gd name="T10" fmla="*/ 576 w 4032"/>
                    <a:gd name="T11" fmla="*/ 1428 h 1853"/>
                    <a:gd name="T12" fmla="*/ 688 w 4032"/>
                    <a:gd name="T13" fmla="*/ 1365 h 1853"/>
                    <a:gd name="T14" fmla="*/ 763 w 4032"/>
                    <a:gd name="T15" fmla="*/ 1202 h 1853"/>
                    <a:gd name="T16" fmla="*/ 876 w 4032"/>
                    <a:gd name="T17" fmla="*/ 1165 h 1853"/>
                    <a:gd name="T18" fmla="*/ 989 w 4032"/>
                    <a:gd name="T19" fmla="*/ 939 h 1853"/>
                    <a:gd name="T20" fmla="*/ 1026 w 4032"/>
                    <a:gd name="T21" fmla="*/ 789 h 1853"/>
                    <a:gd name="T22" fmla="*/ 1039 w 4032"/>
                    <a:gd name="T23" fmla="*/ 751 h 1853"/>
                    <a:gd name="T24" fmla="*/ 1114 w 4032"/>
                    <a:gd name="T25" fmla="*/ 714 h 1853"/>
                    <a:gd name="T26" fmla="*/ 1227 w 4032"/>
                    <a:gd name="T27" fmla="*/ 488 h 1853"/>
                    <a:gd name="T28" fmla="*/ 1327 w 4032"/>
                    <a:gd name="T29" fmla="*/ 413 h 1853"/>
                    <a:gd name="T30" fmla="*/ 1364 w 4032"/>
                    <a:gd name="T31" fmla="*/ 388 h 1853"/>
                    <a:gd name="T32" fmla="*/ 1477 w 4032"/>
                    <a:gd name="T33" fmla="*/ 376 h 1853"/>
                    <a:gd name="T34" fmla="*/ 1527 w 4032"/>
                    <a:gd name="T35" fmla="*/ 263 h 1853"/>
                    <a:gd name="T36" fmla="*/ 1552 w 4032"/>
                    <a:gd name="T37" fmla="*/ 225 h 1853"/>
                    <a:gd name="T38" fmla="*/ 1627 w 4032"/>
                    <a:gd name="T39" fmla="*/ 113 h 1853"/>
                    <a:gd name="T40" fmla="*/ 1753 w 4032"/>
                    <a:gd name="T41" fmla="*/ 125 h 1853"/>
                    <a:gd name="T42" fmla="*/ 1790 w 4032"/>
                    <a:gd name="T43" fmla="*/ 163 h 1853"/>
                    <a:gd name="T44" fmla="*/ 1890 w 4032"/>
                    <a:gd name="T45" fmla="*/ 150 h 1853"/>
                    <a:gd name="T46" fmla="*/ 1978 w 4032"/>
                    <a:gd name="T47" fmla="*/ 0 h 1853"/>
                    <a:gd name="T48" fmla="*/ 2078 w 4032"/>
                    <a:gd name="T49" fmla="*/ 13 h 1853"/>
                    <a:gd name="T50" fmla="*/ 2153 w 4032"/>
                    <a:gd name="T51" fmla="*/ 63 h 1853"/>
                    <a:gd name="T52" fmla="*/ 2304 w 4032"/>
                    <a:gd name="T53" fmla="*/ 88 h 1853"/>
                    <a:gd name="T54" fmla="*/ 2316 w 4032"/>
                    <a:gd name="T55" fmla="*/ 125 h 1853"/>
                    <a:gd name="T56" fmla="*/ 2429 w 4032"/>
                    <a:gd name="T57" fmla="*/ 163 h 1853"/>
                    <a:gd name="T58" fmla="*/ 2529 w 4032"/>
                    <a:gd name="T59" fmla="*/ 313 h 1853"/>
                    <a:gd name="T60" fmla="*/ 2542 w 4032"/>
                    <a:gd name="T61" fmla="*/ 351 h 1853"/>
                    <a:gd name="T62" fmla="*/ 2642 w 4032"/>
                    <a:gd name="T63" fmla="*/ 363 h 1853"/>
                    <a:gd name="T64" fmla="*/ 2729 w 4032"/>
                    <a:gd name="T65" fmla="*/ 501 h 1853"/>
                    <a:gd name="T66" fmla="*/ 2792 w 4032"/>
                    <a:gd name="T67" fmla="*/ 689 h 1853"/>
                    <a:gd name="T68" fmla="*/ 2830 w 4032"/>
                    <a:gd name="T69" fmla="*/ 701 h 1853"/>
                    <a:gd name="T70" fmla="*/ 2867 w 4032"/>
                    <a:gd name="T71" fmla="*/ 726 h 1853"/>
                    <a:gd name="T72" fmla="*/ 2905 w 4032"/>
                    <a:gd name="T73" fmla="*/ 739 h 1853"/>
                    <a:gd name="T74" fmla="*/ 2992 w 4032"/>
                    <a:gd name="T75" fmla="*/ 889 h 1853"/>
                    <a:gd name="T76" fmla="*/ 3130 w 4032"/>
                    <a:gd name="T77" fmla="*/ 1077 h 1853"/>
                    <a:gd name="T78" fmla="*/ 3205 w 4032"/>
                    <a:gd name="T79" fmla="*/ 1302 h 1853"/>
                    <a:gd name="T80" fmla="*/ 3406 w 4032"/>
                    <a:gd name="T81" fmla="*/ 1377 h 1853"/>
                    <a:gd name="T82" fmla="*/ 3431 w 4032"/>
                    <a:gd name="T83" fmla="*/ 1403 h 1853"/>
                    <a:gd name="T84" fmla="*/ 3543 w 4032"/>
                    <a:gd name="T85" fmla="*/ 1415 h 1853"/>
                    <a:gd name="T86" fmla="*/ 3556 w 4032"/>
                    <a:gd name="T87" fmla="*/ 1553 h 1853"/>
                    <a:gd name="T88" fmla="*/ 3631 w 4032"/>
                    <a:gd name="T89" fmla="*/ 1603 h 1853"/>
                    <a:gd name="T90" fmla="*/ 3706 w 4032"/>
                    <a:gd name="T91" fmla="*/ 1665 h 1853"/>
                    <a:gd name="T92" fmla="*/ 3806 w 4032"/>
                    <a:gd name="T93" fmla="*/ 1678 h 1853"/>
                    <a:gd name="T94" fmla="*/ 3919 w 4032"/>
                    <a:gd name="T95" fmla="*/ 1703 h 1853"/>
                    <a:gd name="T96" fmla="*/ 3931 w 4032"/>
                    <a:gd name="T97" fmla="*/ 1816 h 1853"/>
                    <a:gd name="T98" fmla="*/ 4007 w 4032"/>
                    <a:gd name="T99" fmla="*/ 1828 h 1853"/>
                    <a:gd name="T100" fmla="*/ 4032 w 4032"/>
                    <a:gd name="T101" fmla="*/ 1853 h 18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032"/>
                    <a:gd name="T154" fmla="*/ 0 h 1853"/>
                    <a:gd name="T155" fmla="*/ 4032 w 4032"/>
                    <a:gd name="T156" fmla="*/ 1853 h 18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032" h="1853">
                      <a:moveTo>
                        <a:pt x="0" y="1703"/>
                      </a:moveTo>
                      <a:cubicBezTo>
                        <a:pt x="54" y="1707"/>
                        <a:pt x="109" y="1706"/>
                        <a:pt x="162" y="1716"/>
                      </a:cubicBezTo>
                      <a:cubicBezTo>
                        <a:pt x="297" y="1742"/>
                        <a:pt x="57" y="1766"/>
                        <a:pt x="275" y="1728"/>
                      </a:cubicBezTo>
                      <a:cubicBezTo>
                        <a:pt x="332" y="1699"/>
                        <a:pt x="353" y="1706"/>
                        <a:pt x="388" y="1653"/>
                      </a:cubicBezTo>
                      <a:cubicBezTo>
                        <a:pt x="392" y="1615"/>
                        <a:pt x="391" y="1577"/>
                        <a:pt x="400" y="1540"/>
                      </a:cubicBezTo>
                      <a:cubicBezTo>
                        <a:pt x="420" y="1459"/>
                        <a:pt x="521" y="1456"/>
                        <a:pt x="576" y="1428"/>
                      </a:cubicBezTo>
                      <a:cubicBezTo>
                        <a:pt x="664" y="1383"/>
                        <a:pt x="628" y="1406"/>
                        <a:pt x="688" y="1365"/>
                      </a:cubicBezTo>
                      <a:cubicBezTo>
                        <a:pt x="696" y="1309"/>
                        <a:pt x="701" y="1233"/>
                        <a:pt x="763" y="1202"/>
                      </a:cubicBezTo>
                      <a:cubicBezTo>
                        <a:pt x="798" y="1184"/>
                        <a:pt x="876" y="1165"/>
                        <a:pt x="876" y="1165"/>
                      </a:cubicBezTo>
                      <a:cubicBezTo>
                        <a:pt x="891" y="1075"/>
                        <a:pt x="924" y="1004"/>
                        <a:pt x="989" y="939"/>
                      </a:cubicBezTo>
                      <a:cubicBezTo>
                        <a:pt x="1010" y="743"/>
                        <a:pt x="977" y="886"/>
                        <a:pt x="1026" y="789"/>
                      </a:cubicBezTo>
                      <a:cubicBezTo>
                        <a:pt x="1032" y="777"/>
                        <a:pt x="1029" y="760"/>
                        <a:pt x="1039" y="751"/>
                      </a:cubicBezTo>
                      <a:cubicBezTo>
                        <a:pt x="1060" y="733"/>
                        <a:pt x="1089" y="726"/>
                        <a:pt x="1114" y="714"/>
                      </a:cubicBezTo>
                      <a:cubicBezTo>
                        <a:pt x="1181" y="647"/>
                        <a:pt x="1196" y="578"/>
                        <a:pt x="1227" y="488"/>
                      </a:cubicBezTo>
                      <a:cubicBezTo>
                        <a:pt x="1236" y="460"/>
                        <a:pt x="1312" y="422"/>
                        <a:pt x="1327" y="413"/>
                      </a:cubicBezTo>
                      <a:cubicBezTo>
                        <a:pt x="1340" y="405"/>
                        <a:pt x="1350" y="392"/>
                        <a:pt x="1364" y="388"/>
                      </a:cubicBezTo>
                      <a:cubicBezTo>
                        <a:pt x="1401" y="379"/>
                        <a:pt x="1439" y="380"/>
                        <a:pt x="1477" y="376"/>
                      </a:cubicBezTo>
                      <a:cubicBezTo>
                        <a:pt x="1549" y="304"/>
                        <a:pt x="1489" y="379"/>
                        <a:pt x="1527" y="263"/>
                      </a:cubicBezTo>
                      <a:cubicBezTo>
                        <a:pt x="1532" y="249"/>
                        <a:pt x="1545" y="239"/>
                        <a:pt x="1552" y="225"/>
                      </a:cubicBezTo>
                      <a:cubicBezTo>
                        <a:pt x="1576" y="178"/>
                        <a:pt x="1588" y="152"/>
                        <a:pt x="1627" y="113"/>
                      </a:cubicBezTo>
                      <a:cubicBezTo>
                        <a:pt x="1669" y="117"/>
                        <a:pt x="1713" y="113"/>
                        <a:pt x="1753" y="125"/>
                      </a:cubicBezTo>
                      <a:cubicBezTo>
                        <a:pt x="1770" y="130"/>
                        <a:pt x="1773" y="160"/>
                        <a:pt x="1790" y="163"/>
                      </a:cubicBezTo>
                      <a:cubicBezTo>
                        <a:pt x="1823" y="169"/>
                        <a:pt x="1857" y="154"/>
                        <a:pt x="1890" y="150"/>
                      </a:cubicBezTo>
                      <a:cubicBezTo>
                        <a:pt x="1921" y="89"/>
                        <a:pt x="1931" y="47"/>
                        <a:pt x="1978" y="0"/>
                      </a:cubicBezTo>
                      <a:cubicBezTo>
                        <a:pt x="2011" y="4"/>
                        <a:pt x="2046" y="2"/>
                        <a:pt x="2078" y="13"/>
                      </a:cubicBezTo>
                      <a:cubicBezTo>
                        <a:pt x="2239" y="71"/>
                        <a:pt x="2016" y="35"/>
                        <a:pt x="2153" y="63"/>
                      </a:cubicBezTo>
                      <a:cubicBezTo>
                        <a:pt x="2203" y="73"/>
                        <a:pt x="2254" y="80"/>
                        <a:pt x="2304" y="88"/>
                      </a:cubicBezTo>
                      <a:cubicBezTo>
                        <a:pt x="2308" y="100"/>
                        <a:pt x="2305" y="118"/>
                        <a:pt x="2316" y="125"/>
                      </a:cubicBezTo>
                      <a:cubicBezTo>
                        <a:pt x="2350" y="145"/>
                        <a:pt x="2429" y="163"/>
                        <a:pt x="2429" y="163"/>
                      </a:cubicBezTo>
                      <a:cubicBezTo>
                        <a:pt x="2474" y="208"/>
                        <a:pt x="2501" y="257"/>
                        <a:pt x="2529" y="313"/>
                      </a:cubicBezTo>
                      <a:cubicBezTo>
                        <a:pt x="2535" y="325"/>
                        <a:pt x="2530" y="346"/>
                        <a:pt x="2542" y="351"/>
                      </a:cubicBezTo>
                      <a:cubicBezTo>
                        <a:pt x="2573" y="365"/>
                        <a:pt x="2609" y="359"/>
                        <a:pt x="2642" y="363"/>
                      </a:cubicBezTo>
                      <a:cubicBezTo>
                        <a:pt x="2660" y="509"/>
                        <a:pt x="2635" y="438"/>
                        <a:pt x="2729" y="501"/>
                      </a:cubicBezTo>
                      <a:cubicBezTo>
                        <a:pt x="2769" y="562"/>
                        <a:pt x="2752" y="634"/>
                        <a:pt x="2792" y="689"/>
                      </a:cubicBezTo>
                      <a:cubicBezTo>
                        <a:pt x="2800" y="700"/>
                        <a:pt x="2817" y="697"/>
                        <a:pt x="2830" y="701"/>
                      </a:cubicBezTo>
                      <a:cubicBezTo>
                        <a:pt x="2842" y="709"/>
                        <a:pt x="2854" y="719"/>
                        <a:pt x="2867" y="726"/>
                      </a:cubicBezTo>
                      <a:cubicBezTo>
                        <a:pt x="2879" y="732"/>
                        <a:pt x="2901" y="726"/>
                        <a:pt x="2905" y="739"/>
                      </a:cubicBezTo>
                      <a:cubicBezTo>
                        <a:pt x="2961" y="909"/>
                        <a:pt x="2848" y="866"/>
                        <a:pt x="2992" y="889"/>
                      </a:cubicBezTo>
                      <a:cubicBezTo>
                        <a:pt x="3019" y="1040"/>
                        <a:pt x="2990" y="1053"/>
                        <a:pt x="3130" y="1077"/>
                      </a:cubicBezTo>
                      <a:cubicBezTo>
                        <a:pt x="3138" y="1179"/>
                        <a:pt x="3105" y="1270"/>
                        <a:pt x="3205" y="1302"/>
                      </a:cubicBezTo>
                      <a:cubicBezTo>
                        <a:pt x="3266" y="1342"/>
                        <a:pt x="3335" y="1366"/>
                        <a:pt x="3406" y="1377"/>
                      </a:cubicBezTo>
                      <a:cubicBezTo>
                        <a:pt x="3414" y="1386"/>
                        <a:pt x="3419" y="1400"/>
                        <a:pt x="3431" y="1403"/>
                      </a:cubicBezTo>
                      <a:cubicBezTo>
                        <a:pt x="3467" y="1413"/>
                        <a:pt x="3519" y="1386"/>
                        <a:pt x="3543" y="1415"/>
                      </a:cubicBezTo>
                      <a:cubicBezTo>
                        <a:pt x="3573" y="1450"/>
                        <a:pt x="3543" y="1509"/>
                        <a:pt x="3556" y="1553"/>
                      </a:cubicBezTo>
                      <a:cubicBezTo>
                        <a:pt x="3568" y="1593"/>
                        <a:pt x="3603" y="1589"/>
                        <a:pt x="3631" y="1603"/>
                      </a:cubicBezTo>
                      <a:cubicBezTo>
                        <a:pt x="3660" y="1618"/>
                        <a:pt x="3676" y="1654"/>
                        <a:pt x="3706" y="1665"/>
                      </a:cubicBezTo>
                      <a:cubicBezTo>
                        <a:pt x="3738" y="1676"/>
                        <a:pt x="3773" y="1672"/>
                        <a:pt x="3806" y="1678"/>
                      </a:cubicBezTo>
                      <a:cubicBezTo>
                        <a:pt x="3844" y="1685"/>
                        <a:pt x="3881" y="1695"/>
                        <a:pt x="3919" y="1703"/>
                      </a:cubicBezTo>
                      <a:cubicBezTo>
                        <a:pt x="3923" y="1741"/>
                        <a:pt x="3909" y="1785"/>
                        <a:pt x="3931" y="1816"/>
                      </a:cubicBezTo>
                      <a:cubicBezTo>
                        <a:pt x="3946" y="1837"/>
                        <a:pt x="3983" y="1819"/>
                        <a:pt x="4007" y="1828"/>
                      </a:cubicBezTo>
                      <a:cubicBezTo>
                        <a:pt x="4018" y="1832"/>
                        <a:pt x="4024" y="1845"/>
                        <a:pt x="4032" y="185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" name="Freeform 14"/>
                <p:cNvSpPr>
                  <a:spLocks/>
                </p:cNvSpPr>
                <p:nvPr/>
              </p:nvSpPr>
              <p:spPr bwMode="auto">
                <a:xfrm>
                  <a:off x="2479" y="7780"/>
                  <a:ext cx="3870" cy="1928"/>
                </a:xfrm>
                <a:custGeom>
                  <a:avLst/>
                  <a:gdLst>
                    <a:gd name="T0" fmla="*/ 0 w 3870"/>
                    <a:gd name="T1" fmla="*/ 1928 h 1928"/>
                    <a:gd name="T2" fmla="*/ 201 w 3870"/>
                    <a:gd name="T3" fmla="*/ 1803 h 1928"/>
                    <a:gd name="T4" fmla="*/ 351 w 3870"/>
                    <a:gd name="T5" fmla="*/ 1652 h 1928"/>
                    <a:gd name="T6" fmla="*/ 539 w 3870"/>
                    <a:gd name="T7" fmla="*/ 1615 h 1928"/>
                    <a:gd name="T8" fmla="*/ 639 w 3870"/>
                    <a:gd name="T9" fmla="*/ 1477 h 1928"/>
                    <a:gd name="T10" fmla="*/ 727 w 3870"/>
                    <a:gd name="T11" fmla="*/ 1465 h 1928"/>
                    <a:gd name="T12" fmla="*/ 827 w 3870"/>
                    <a:gd name="T13" fmla="*/ 1277 h 1928"/>
                    <a:gd name="T14" fmla="*/ 864 w 3870"/>
                    <a:gd name="T15" fmla="*/ 1202 h 1928"/>
                    <a:gd name="T16" fmla="*/ 1027 w 3870"/>
                    <a:gd name="T17" fmla="*/ 1177 h 1928"/>
                    <a:gd name="T18" fmla="*/ 1140 w 3870"/>
                    <a:gd name="T19" fmla="*/ 1126 h 1928"/>
                    <a:gd name="T20" fmla="*/ 1202 w 3870"/>
                    <a:gd name="T21" fmla="*/ 939 h 1928"/>
                    <a:gd name="T22" fmla="*/ 1215 w 3870"/>
                    <a:gd name="T23" fmla="*/ 901 h 1928"/>
                    <a:gd name="T24" fmla="*/ 1365 w 3870"/>
                    <a:gd name="T25" fmla="*/ 876 h 1928"/>
                    <a:gd name="T26" fmla="*/ 1428 w 3870"/>
                    <a:gd name="T27" fmla="*/ 788 h 1928"/>
                    <a:gd name="T28" fmla="*/ 1503 w 3870"/>
                    <a:gd name="T29" fmla="*/ 601 h 1928"/>
                    <a:gd name="T30" fmla="*/ 1691 w 3870"/>
                    <a:gd name="T31" fmla="*/ 538 h 1928"/>
                    <a:gd name="T32" fmla="*/ 1703 w 3870"/>
                    <a:gd name="T33" fmla="*/ 488 h 1928"/>
                    <a:gd name="T34" fmla="*/ 1803 w 3870"/>
                    <a:gd name="T35" fmla="*/ 388 h 1928"/>
                    <a:gd name="T36" fmla="*/ 1879 w 3870"/>
                    <a:gd name="T37" fmla="*/ 400 h 1928"/>
                    <a:gd name="T38" fmla="*/ 1954 w 3870"/>
                    <a:gd name="T39" fmla="*/ 413 h 1928"/>
                    <a:gd name="T40" fmla="*/ 1991 w 3870"/>
                    <a:gd name="T41" fmla="*/ 375 h 1928"/>
                    <a:gd name="T42" fmla="*/ 2029 w 3870"/>
                    <a:gd name="T43" fmla="*/ 300 h 1928"/>
                    <a:gd name="T44" fmla="*/ 2229 w 3870"/>
                    <a:gd name="T45" fmla="*/ 225 h 1928"/>
                    <a:gd name="T46" fmla="*/ 2254 w 3870"/>
                    <a:gd name="T47" fmla="*/ 162 h 1928"/>
                    <a:gd name="T48" fmla="*/ 2292 w 3870"/>
                    <a:gd name="T49" fmla="*/ 150 h 1928"/>
                    <a:gd name="T50" fmla="*/ 2455 w 3870"/>
                    <a:gd name="T51" fmla="*/ 112 h 1928"/>
                    <a:gd name="T52" fmla="*/ 2517 w 3870"/>
                    <a:gd name="T53" fmla="*/ 37 h 1928"/>
                    <a:gd name="T54" fmla="*/ 2605 w 3870"/>
                    <a:gd name="T55" fmla="*/ 0 h 1928"/>
                    <a:gd name="T56" fmla="*/ 2893 w 3870"/>
                    <a:gd name="T57" fmla="*/ 50 h 1928"/>
                    <a:gd name="T58" fmla="*/ 2905 w 3870"/>
                    <a:gd name="T59" fmla="*/ 87 h 1928"/>
                    <a:gd name="T60" fmla="*/ 3006 w 3870"/>
                    <a:gd name="T61" fmla="*/ 100 h 1928"/>
                    <a:gd name="T62" fmla="*/ 3131 w 3870"/>
                    <a:gd name="T63" fmla="*/ 288 h 1928"/>
                    <a:gd name="T64" fmla="*/ 3168 w 3870"/>
                    <a:gd name="T65" fmla="*/ 475 h 1928"/>
                    <a:gd name="T66" fmla="*/ 3268 w 3870"/>
                    <a:gd name="T67" fmla="*/ 576 h 1928"/>
                    <a:gd name="T68" fmla="*/ 3281 w 3870"/>
                    <a:gd name="T69" fmla="*/ 651 h 1928"/>
                    <a:gd name="T70" fmla="*/ 3319 w 3870"/>
                    <a:gd name="T71" fmla="*/ 663 h 1928"/>
                    <a:gd name="T72" fmla="*/ 3356 w 3870"/>
                    <a:gd name="T73" fmla="*/ 688 h 1928"/>
                    <a:gd name="T74" fmla="*/ 3419 w 3870"/>
                    <a:gd name="T75" fmla="*/ 838 h 1928"/>
                    <a:gd name="T76" fmla="*/ 3469 w 3870"/>
                    <a:gd name="T77" fmla="*/ 876 h 1928"/>
                    <a:gd name="T78" fmla="*/ 3506 w 3870"/>
                    <a:gd name="T79" fmla="*/ 914 h 1928"/>
                    <a:gd name="T80" fmla="*/ 3569 w 3870"/>
                    <a:gd name="T81" fmla="*/ 1252 h 1928"/>
                    <a:gd name="T82" fmla="*/ 3694 w 3870"/>
                    <a:gd name="T83" fmla="*/ 1414 h 1928"/>
                    <a:gd name="T84" fmla="*/ 3794 w 3870"/>
                    <a:gd name="T85" fmla="*/ 1477 h 1928"/>
                    <a:gd name="T86" fmla="*/ 3832 w 3870"/>
                    <a:gd name="T87" fmla="*/ 1627 h 1928"/>
                    <a:gd name="T88" fmla="*/ 3844 w 3870"/>
                    <a:gd name="T89" fmla="*/ 1665 h 1928"/>
                    <a:gd name="T90" fmla="*/ 3870 w 3870"/>
                    <a:gd name="T91" fmla="*/ 1665 h 192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70"/>
                    <a:gd name="T139" fmla="*/ 0 h 1928"/>
                    <a:gd name="T140" fmla="*/ 3870 w 3870"/>
                    <a:gd name="T141" fmla="*/ 1928 h 192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70" h="1928">
                      <a:moveTo>
                        <a:pt x="0" y="1928"/>
                      </a:moveTo>
                      <a:cubicBezTo>
                        <a:pt x="44" y="1798"/>
                        <a:pt x="57" y="1817"/>
                        <a:pt x="201" y="1803"/>
                      </a:cubicBezTo>
                      <a:cubicBezTo>
                        <a:pt x="251" y="1753"/>
                        <a:pt x="301" y="1702"/>
                        <a:pt x="351" y="1652"/>
                      </a:cubicBezTo>
                      <a:cubicBezTo>
                        <a:pt x="396" y="1607"/>
                        <a:pt x="476" y="1627"/>
                        <a:pt x="539" y="1615"/>
                      </a:cubicBezTo>
                      <a:cubicBezTo>
                        <a:pt x="574" y="1509"/>
                        <a:pt x="545" y="1500"/>
                        <a:pt x="639" y="1477"/>
                      </a:cubicBezTo>
                      <a:cubicBezTo>
                        <a:pt x="668" y="1470"/>
                        <a:pt x="698" y="1469"/>
                        <a:pt x="727" y="1465"/>
                      </a:cubicBezTo>
                      <a:cubicBezTo>
                        <a:pt x="794" y="1420"/>
                        <a:pt x="801" y="1355"/>
                        <a:pt x="827" y="1277"/>
                      </a:cubicBezTo>
                      <a:cubicBezTo>
                        <a:pt x="832" y="1262"/>
                        <a:pt x="844" y="1208"/>
                        <a:pt x="864" y="1202"/>
                      </a:cubicBezTo>
                      <a:cubicBezTo>
                        <a:pt x="916" y="1185"/>
                        <a:pt x="973" y="1185"/>
                        <a:pt x="1027" y="1177"/>
                      </a:cubicBezTo>
                      <a:cubicBezTo>
                        <a:pt x="1068" y="1163"/>
                        <a:pt x="1099" y="1140"/>
                        <a:pt x="1140" y="1126"/>
                      </a:cubicBezTo>
                      <a:cubicBezTo>
                        <a:pt x="1160" y="1035"/>
                        <a:pt x="1166" y="1010"/>
                        <a:pt x="1202" y="939"/>
                      </a:cubicBezTo>
                      <a:cubicBezTo>
                        <a:pt x="1208" y="927"/>
                        <a:pt x="1203" y="906"/>
                        <a:pt x="1215" y="901"/>
                      </a:cubicBezTo>
                      <a:cubicBezTo>
                        <a:pt x="1262" y="883"/>
                        <a:pt x="1315" y="884"/>
                        <a:pt x="1365" y="876"/>
                      </a:cubicBezTo>
                      <a:cubicBezTo>
                        <a:pt x="1371" y="868"/>
                        <a:pt x="1421" y="804"/>
                        <a:pt x="1428" y="788"/>
                      </a:cubicBezTo>
                      <a:cubicBezTo>
                        <a:pt x="1458" y="715"/>
                        <a:pt x="1462" y="662"/>
                        <a:pt x="1503" y="601"/>
                      </a:cubicBezTo>
                      <a:cubicBezTo>
                        <a:pt x="1537" y="494"/>
                        <a:pt x="1484" y="620"/>
                        <a:pt x="1691" y="538"/>
                      </a:cubicBezTo>
                      <a:cubicBezTo>
                        <a:pt x="1707" y="532"/>
                        <a:pt x="1695" y="503"/>
                        <a:pt x="1703" y="488"/>
                      </a:cubicBezTo>
                      <a:cubicBezTo>
                        <a:pt x="1723" y="453"/>
                        <a:pt x="1770" y="410"/>
                        <a:pt x="1803" y="388"/>
                      </a:cubicBezTo>
                      <a:cubicBezTo>
                        <a:pt x="1828" y="392"/>
                        <a:pt x="1855" y="392"/>
                        <a:pt x="1879" y="400"/>
                      </a:cubicBezTo>
                      <a:cubicBezTo>
                        <a:pt x="1953" y="424"/>
                        <a:pt x="1879" y="437"/>
                        <a:pt x="1954" y="413"/>
                      </a:cubicBezTo>
                      <a:cubicBezTo>
                        <a:pt x="1966" y="400"/>
                        <a:pt x="1981" y="390"/>
                        <a:pt x="1991" y="375"/>
                      </a:cubicBezTo>
                      <a:cubicBezTo>
                        <a:pt x="2030" y="316"/>
                        <a:pt x="1972" y="358"/>
                        <a:pt x="2029" y="300"/>
                      </a:cubicBezTo>
                      <a:cubicBezTo>
                        <a:pt x="2070" y="259"/>
                        <a:pt x="2185" y="239"/>
                        <a:pt x="2229" y="225"/>
                      </a:cubicBezTo>
                      <a:cubicBezTo>
                        <a:pt x="2237" y="204"/>
                        <a:pt x="2239" y="179"/>
                        <a:pt x="2254" y="162"/>
                      </a:cubicBezTo>
                      <a:cubicBezTo>
                        <a:pt x="2263" y="152"/>
                        <a:pt x="2280" y="156"/>
                        <a:pt x="2292" y="150"/>
                      </a:cubicBezTo>
                      <a:cubicBezTo>
                        <a:pt x="2398" y="98"/>
                        <a:pt x="2219" y="136"/>
                        <a:pt x="2455" y="112"/>
                      </a:cubicBezTo>
                      <a:cubicBezTo>
                        <a:pt x="2478" y="89"/>
                        <a:pt x="2492" y="58"/>
                        <a:pt x="2517" y="37"/>
                      </a:cubicBezTo>
                      <a:cubicBezTo>
                        <a:pt x="2539" y="19"/>
                        <a:pt x="2578" y="9"/>
                        <a:pt x="2605" y="0"/>
                      </a:cubicBezTo>
                      <a:cubicBezTo>
                        <a:pt x="2677" y="11"/>
                        <a:pt x="2868" y="42"/>
                        <a:pt x="2893" y="50"/>
                      </a:cubicBezTo>
                      <a:cubicBezTo>
                        <a:pt x="2905" y="54"/>
                        <a:pt x="2893" y="82"/>
                        <a:pt x="2905" y="87"/>
                      </a:cubicBezTo>
                      <a:cubicBezTo>
                        <a:pt x="2936" y="101"/>
                        <a:pt x="2972" y="96"/>
                        <a:pt x="3006" y="100"/>
                      </a:cubicBezTo>
                      <a:cubicBezTo>
                        <a:pt x="3040" y="205"/>
                        <a:pt x="3017" y="249"/>
                        <a:pt x="3131" y="288"/>
                      </a:cubicBezTo>
                      <a:cubicBezTo>
                        <a:pt x="3192" y="378"/>
                        <a:pt x="3128" y="270"/>
                        <a:pt x="3168" y="475"/>
                      </a:cubicBezTo>
                      <a:cubicBezTo>
                        <a:pt x="3176" y="514"/>
                        <a:pt x="3242" y="550"/>
                        <a:pt x="3268" y="576"/>
                      </a:cubicBezTo>
                      <a:cubicBezTo>
                        <a:pt x="3272" y="601"/>
                        <a:pt x="3268" y="629"/>
                        <a:pt x="3281" y="651"/>
                      </a:cubicBezTo>
                      <a:cubicBezTo>
                        <a:pt x="3288" y="662"/>
                        <a:pt x="3307" y="657"/>
                        <a:pt x="3319" y="663"/>
                      </a:cubicBezTo>
                      <a:cubicBezTo>
                        <a:pt x="3332" y="670"/>
                        <a:pt x="3344" y="680"/>
                        <a:pt x="3356" y="688"/>
                      </a:cubicBezTo>
                      <a:cubicBezTo>
                        <a:pt x="3403" y="759"/>
                        <a:pt x="3376" y="712"/>
                        <a:pt x="3419" y="838"/>
                      </a:cubicBezTo>
                      <a:cubicBezTo>
                        <a:pt x="3426" y="858"/>
                        <a:pt x="3453" y="862"/>
                        <a:pt x="3469" y="876"/>
                      </a:cubicBezTo>
                      <a:cubicBezTo>
                        <a:pt x="3482" y="888"/>
                        <a:pt x="3494" y="901"/>
                        <a:pt x="3506" y="914"/>
                      </a:cubicBezTo>
                      <a:cubicBezTo>
                        <a:pt x="3572" y="1108"/>
                        <a:pt x="3533" y="967"/>
                        <a:pt x="3569" y="1252"/>
                      </a:cubicBezTo>
                      <a:cubicBezTo>
                        <a:pt x="3580" y="1339"/>
                        <a:pt x="3606" y="1393"/>
                        <a:pt x="3694" y="1414"/>
                      </a:cubicBezTo>
                      <a:cubicBezTo>
                        <a:pt x="3724" y="1445"/>
                        <a:pt x="3758" y="1452"/>
                        <a:pt x="3794" y="1477"/>
                      </a:cubicBezTo>
                      <a:cubicBezTo>
                        <a:pt x="3813" y="1605"/>
                        <a:pt x="3794" y="1524"/>
                        <a:pt x="3832" y="1627"/>
                      </a:cubicBezTo>
                      <a:cubicBezTo>
                        <a:pt x="3837" y="1639"/>
                        <a:pt x="3835" y="1656"/>
                        <a:pt x="3844" y="1665"/>
                      </a:cubicBezTo>
                      <a:cubicBezTo>
                        <a:pt x="3850" y="1671"/>
                        <a:pt x="3861" y="1665"/>
                        <a:pt x="3870" y="166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3832" y="6633"/>
                  <a:ext cx="0" cy="3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" name="Line 17"/>
                <p:cNvSpPr>
                  <a:spLocks noChangeShapeType="1"/>
                </p:cNvSpPr>
                <p:nvPr/>
              </p:nvSpPr>
              <p:spPr bwMode="auto">
                <a:xfrm>
                  <a:off x="1130" y="10165"/>
                  <a:ext cx="27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865" y="10143"/>
                  <a:ext cx="2164" cy="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12" y="10233"/>
                  <a:ext cx="781" cy="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R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1</a:t>
                  </a:r>
                  <a:endParaRPr lang="hu-HU" altLang="hu-HU" sz="2200" dirty="0"/>
                </a:p>
              </p:txBody>
            </p:sp>
            <p:sp>
              <p:nvSpPr>
                <p:cNvPr id="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684" y="10233"/>
                  <a:ext cx="781" cy="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R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2</a:t>
                  </a:r>
                  <a:endParaRPr lang="hu-HU" altLang="hu-HU" sz="2200" dirty="0"/>
                </a:p>
              </p:txBody>
            </p:sp>
            <p:sp>
              <p:nvSpPr>
                <p:cNvPr id="1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205" y="6273"/>
                  <a:ext cx="1207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P(x,</a:t>
                  </a:r>
                  <a:r>
                    <a:rPr lang="en-US" altLang="hu-HU" sz="2200" dirty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altLang="hu-HU" sz="2200" baseline="-25000" dirty="0" err="1">
                      <a:latin typeface="Calibri" panose="020F0502020204030204" pitchFamily="34" charset="0"/>
                    </a:rPr>
                    <a:t>i</a:t>
                  </a:r>
                  <a:r>
                    <a:rPr lang="en-US" altLang="hu-HU" sz="2200" dirty="0">
                      <a:latin typeface="Calibri" panose="020F0502020204030204" pitchFamily="34" charset="0"/>
                    </a:rPr>
                    <a:t>)</a:t>
                  </a:r>
                  <a:endParaRPr lang="hu-HU" altLang="hu-HU" sz="2200" dirty="0"/>
                </a:p>
              </p:txBody>
            </p:sp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3" y="7173"/>
                  <a:ext cx="713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 smtClean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c</a:t>
                  </a:r>
                  <a:r>
                    <a:rPr lang="en-US" altLang="hu-HU" sz="2200" baseline="-25000" dirty="0" smtClean="0">
                      <a:latin typeface="Calibri" panose="020F0502020204030204" pitchFamily="34" charset="0"/>
                    </a:rPr>
                    <a:t>1</a:t>
                  </a:r>
                  <a:endParaRPr lang="hu-HU" altLang="hu-HU" sz="2200" dirty="0"/>
                </a:p>
              </p:txBody>
            </p:sp>
            <p:sp>
              <p:nvSpPr>
                <p:cNvPr id="2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897" y="7173"/>
                  <a:ext cx="568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c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2</a:t>
                  </a:r>
                  <a:endParaRPr lang="hu-HU" altLang="hu-HU" sz="2200" dirty="0"/>
                </a:p>
              </p:txBody>
            </p:sp>
            <p:sp>
              <p:nvSpPr>
                <p:cNvPr id="23" name="Freeform 24"/>
                <p:cNvSpPr>
                  <a:spLocks/>
                </p:cNvSpPr>
                <p:nvPr/>
              </p:nvSpPr>
              <p:spPr bwMode="auto">
                <a:xfrm>
                  <a:off x="2592" y="9595"/>
                  <a:ext cx="175" cy="121"/>
                </a:xfrm>
                <a:custGeom>
                  <a:avLst/>
                  <a:gdLst>
                    <a:gd name="T0" fmla="*/ 0 w 175"/>
                    <a:gd name="T1" fmla="*/ 0 h 121"/>
                    <a:gd name="T2" fmla="*/ 138 w 175"/>
                    <a:gd name="T3" fmla="*/ 75 h 121"/>
                    <a:gd name="T4" fmla="*/ 175 w 175"/>
                    <a:gd name="T5" fmla="*/ 113 h 121"/>
                    <a:gd name="T6" fmla="*/ 0 60000 65536"/>
                    <a:gd name="T7" fmla="*/ 0 60000 65536"/>
                    <a:gd name="T8" fmla="*/ 0 60000 65536"/>
                    <a:gd name="T9" fmla="*/ 0 w 175"/>
                    <a:gd name="T10" fmla="*/ 0 h 121"/>
                    <a:gd name="T11" fmla="*/ 175 w 175"/>
                    <a:gd name="T12" fmla="*/ 121 h 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5" h="121">
                      <a:moveTo>
                        <a:pt x="0" y="0"/>
                      </a:moveTo>
                      <a:cubicBezTo>
                        <a:pt x="47" y="28"/>
                        <a:pt x="93" y="45"/>
                        <a:pt x="138" y="75"/>
                      </a:cubicBezTo>
                      <a:cubicBezTo>
                        <a:pt x="153" y="121"/>
                        <a:pt x="137" y="113"/>
                        <a:pt x="175" y="113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" name="Freeform 25"/>
                <p:cNvSpPr>
                  <a:spLocks/>
                </p:cNvSpPr>
                <p:nvPr/>
              </p:nvSpPr>
              <p:spPr bwMode="auto">
                <a:xfrm>
                  <a:off x="2838" y="9445"/>
                  <a:ext cx="205" cy="238"/>
                </a:xfrm>
                <a:custGeom>
                  <a:avLst/>
                  <a:gdLst>
                    <a:gd name="T0" fmla="*/ 2 w 267"/>
                    <a:gd name="T1" fmla="*/ 41 h 216"/>
                    <a:gd name="T2" fmla="*/ 5 w 267"/>
                    <a:gd name="T3" fmla="*/ 174 h 216"/>
                    <a:gd name="T4" fmla="*/ 5 w 267"/>
                    <a:gd name="T5" fmla="*/ 272 h 216"/>
                    <a:gd name="T6" fmla="*/ 10 w 267"/>
                    <a:gd name="T7" fmla="*/ 370 h 216"/>
                    <a:gd name="T8" fmla="*/ 12 w 267"/>
                    <a:gd name="T9" fmla="*/ 468 h 216"/>
                    <a:gd name="T10" fmla="*/ 16 w 267"/>
                    <a:gd name="T11" fmla="*/ 538 h 216"/>
                    <a:gd name="T12" fmla="*/ 19 w 267"/>
                    <a:gd name="T13" fmla="*/ 569 h 2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7"/>
                    <a:gd name="T22" fmla="*/ 0 h 216"/>
                    <a:gd name="T23" fmla="*/ 267 w 267"/>
                    <a:gd name="T24" fmla="*/ 216 h 2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7" h="216">
                      <a:moveTo>
                        <a:pt x="16" y="15"/>
                      </a:moveTo>
                      <a:cubicBezTo>
                        <a:pt x="50" y="115"/>
                        <a:pt x="0" y="0"/>
                        <a:pt x="66" y="66"/>
                      </a:cubicBezTo>
                      <a:cubicBezTo>
                        <a:pt x="75" y="75"/>
                        <a:pt x="70" y="94"/>
                        <a:pt x="79" y="103"/>
                      </a:cubicBezTo>
                      <a:cubicBezTo>
                        <a:pt x="96" y="120"/>
                        <a:pt x="122" y="126"/>
                        <a:pt x="142" y="141"/>
                      </a:cubicBezTo>
                      <a:cubicBezTo>
                        <a:pt x="156" y="151"/>
                        <a:pt x="165" y="168"/>
                        <a:pt x="179" y="178"/>
                      </a:cubicBezTo>
                      <a:cubicBezTo>
                        <a:pt x="194" y="189"/>
                        <a:pt x="212" y="196"/>
                        <a:pt x="229" y="203"/>
                      </a:cubicBezTo>
                      <a:cubicBezTo>
                        <a:pt x="241" y="208"/>
                        <a:pt x="267" y="216"/>
                        <a:pt x="267" y="216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5" name="Line 26"/>
                <p:cNvSpPr>
                  <a:spLocks noChangeShapeType="1"/>
                </p:cNvSpPr>
                <p:nvPr/>
              </p:nvSpPr>
              <p:spPr bwMode="auto">
                <a:xfrm>
                  <a:off x="2980" y="9333"/>
                  <a:ext cx="284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6" name="Line 27"/>
                <p:cNvSpPr>
                  <a:spLocks noChangeShapeType="1"/>
                </p:cNvSpPr>
                <p:nvPr/>
              </p:nvSpPr>
              <p:spPr bwMode="auto">
                <a:xfrm>
                  <a:off x="3193" y="9153"/>
                  <a:ext cx="355" cy="5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7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8973"/>
                  <a:ext cx="426" cy="72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477" y="8973"/>
                  <a:ext cx="388" cy="5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9" y="8793"/>
                  <a:ext cx="246" cy="45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4471" y="9513"/>
                  <a:ext cx="142" cy="18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187" y="9333"/>
                  <a:ext cx="284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58" name="Line 8"/>
          <p:cNvSpPr>
            <a:spLocks noChangeShapeType="1"/>
          </p:cNvSpPr>
          <p:nvPr/>
        </p:nvSpPr>
        <p:spPr bwMode="auto">
          <a:xfrm flipH="1">
            <a:off x="8847151" y="5013176"/>
            <a:ext cx="205830" cy="208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1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error of the Bayes’ decision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Shifting </a:t>
            </a:r>
            <a:r>
              <a:rPr lang="en-US" sz="2800" dirty="0"/>
              <a:t>the boundary would only increase the </a:t>
            </a:r>
            <a:r>
              <a:rPr lang="en-US" sz="2800" dirty="0" smtClean="0"/>
              <a:t>error!</a:t>
            </a:r>
            <a:endParaRPr lang="en-US" sz="2800" dirty="0"/>
          </a:p>
          <a:p>
            <a:endParaRPr lang="hu-HU" sz="2800" i="1" dirty="0" smtClean="0"/>
          </a:p>
          <a:p>
            <a:endParaRPr lang="hu-HU" sz="2800" dirty="0" smtClean="0"/>
          </a:p>
          <a:p>
            <a:pPr lvl="1"/>
            <a:endParaRPr lang="hu-HU" sz="2400" dirty="0"/>
          </a:p>
          <a:p>
            <a:endParaRPr lang="hu-HU" sz="2800" dirty="0"/>
          </a:p>
          <a:p>
            <a:endParaRPr lang="hu-HU" sz="2800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32460" y="2451447"/>
            <a:ext cx="5064987" cy="3204700"/>
            <a:chOff x="927" y="6096"/>
            <a:chExt cx="5674" cy="48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 flipV="1">
              <a:off x="3761" y="8613"/>
              <a:ext cx="104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3967" y="9153"/>
              <a:ext cx="362" cy="4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927" y="6096"/>
              <a:ext cx="5674" cy="4857"/>
              <a:chOff x="927" y="6096"/>
              <a:chExt cx="5674" cy="4857"/>
            </a:xfrm>
          </p:grpSpPr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1134" y="9690"/>
                <a:ext cx="54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927" y="6096"/>
                <a:ext cx="5422" cy="4857"/>
                <a:chOff x="927" y="6096"/>
                <a:chExt cx="5422" cy="4857"/>
              </a:xfrm>
            </p:grpSpPr>
            <p:sp>
              <p:nvSpPr>
                <p:cNvPr id="1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134" y="6096"/>
                  <a:ext cx="0" cy="3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2" name="Freeform 13"/>
                <p:cNvSpPr>
                  <a:spLocks/>
                </p:cNvSpPr>
                <p:nvPr/>
              </p:nvSpPr>
              <p:spPr bwMode="auto">
                <a:xfrm>
                  <a:off x="927" y="7840"/>
                  <a:ext cx="4032" cy="1853"/>
                </a:xfrm>
                <a:custGeom>
                  <a:avLst/>
                  <a:gdLst>
                    <a:gd name="T0" fmla="*/ 0 w 4032"/>
                    <a:gd name="T1" fmla="*/ 1703 h 1853"/>
                    <a:gd name="T2" fmla="*/ 162 w 4032"/>
                    <a:gd name="T3" fmla="*/ 1716 h 1853"/>
                    <a:gd name="T4" fmla="*/ 275 w 4032"/>
                    <a:gd name="T5" fmla="*/ 1728 h 1853"/>
                    <a:gd name="T6" fmla="*/ 388 w 4032"/>
                    <a:gd name="T7" fmla="*/ 1653 h 1853"/>
                    <a:gd name="T8" fmla="*/ 400 w 4032"/>
                    <a:gd name="T9" fmla="*/ 1540 h 1853"/>
                    <a:gd name="T10" fmla="*/ 576 w 4032"/>
                    <a:gd name="T11" fmla="*/ 1428 h 1853"/>
                    <a:gd name="T12" fmla="*/ 688 w 4032"/>
                    <a:gd name="T13" fmla="*/ 1365 h 1853"/>
                    <a:gd name="T14" fmla="*/ 763 w 4032"/>
                    <a:gd name="T15" fmla="*/ 1202 h 1853"/>
                    <a:gd name="T16" fmla="*/ 876 w 4032"/>
                    <a:gd name="T17" fmla="*/ 1165 h 1853"/>
                    <a:gd name="T18" fmla="*/ 989 w 4032"/>
                    <a:gd name="T19" fmla="*/ 939 h 1853"/>
                    <a:gd name="T20" fmla="*/ 1026 w 4032"/>
                    <a:gd name="T21" fmla="*/ 789 h 1853"/>
                    <a:gd name="T22" fmla="*/ 1039 w 4032"/>
                    <a:gd name="T23" fmla="*/ 751 h 1853"/>
                    <a:gd name="T24" fmla="*/ 1114 w 4032"/>
                    <a:gd name="T25" fmla="*/ 714 h 1853"/>
                    <a:gd name="T26" fmla="*/ 1227 w 4032"/>
                    <a:gd name="T27" fmla="*/ 488 h 1853"/>
                    <a:gd name="T28" fmla="*/ 1327 w 4032"/>
                    <a:gd name="T29" fmla="*/ 413 h 1853"/>
                    <a:gd name="T30" fmla="*/ 1364 w 4032"/>
                    <a:gd name="T31" fmla="*/ 388 h 1853"/>
                    <a:gd name="T32" fmla="*/ 1477 w 4032"/>
                    <a:gd name="T33" fmla="*/ 376 h 1853"/>
                    <a:gd name="T34" fmla="*/ 1527 w 4032"/>
                    <a:gd name="T35" fmla="*/ 263 h 1853"/>
                    <a:gd name="T36" fmla="*/ 1552 w 4032"/>
                    <a:gd name="T37" fmla="*/ 225 h 1853"/>
                    <a:gd name="T38" fmla="*/ 1627 w 4032"/>
                    <a:gd name="T39" fmla="*/ 113 h 1853"/>
                    <a:gd name="T40" fmla="*/ 1753 w 4032"/>
                    <a:gd name="T41" fmla="*/ 125 h 1853"/>
                    <a:gd name="T42" fmla="*/ 1790 w 4032"/>
                    <a:gd name="T43" fmla="*/ 163 h 1853"/>
                    <a:gd name="T44" fmla="*/ 1890 w 4032"/>
                    <a:gd name="T45" fmla="*/ 150 h 1853"/>
                    <a:gd name="T46" fmla="*/ 1978 w 4032"/>
                    <a:gd name="T47" fmla="*/ 0 h 1853"/>
                    <a:gd name="T48" fmla="*/ 2078 w 4032"/>
                    <a:gd name="T49" fmla="*/ 13 h 1853"/>
                    <a:gd name="T50" fmla="*/ 2153 w 4032"/>
                    <a:gd name="T51" fmla="*/ 63 h 1853"/>
                    <a:gd name="T52" fmla="*/ 2304 w 4032"/>
                    <a:gd name="T53" fmla="*/ 88 h 1853"/>
                    <a:gd name="T54" fmla="*/ 2316 w 4032"/>
                    <a:gd name="T55" fmla="*/ 125 h 1853"/>
                    <a:gd name="T56" fmla="*/ 2429 w 4032"/>
                    <a:gd name="T57" fmla="*/ 163 h 1853"/>
                    <a:gd name="T58" fmla="*/ 2529 w 4032"/>
                    <a:gd name="T59" fmla="*/ 313 h 1853"/>
                    <a:gd name="T60" fmla="*/ 2542 w 4032"/>
                    <a:gd name="T61" fmla="*/ 351 h 1853"/>
                    <a:gd name="T62" fmla="*/ 2642 w 4032"/>
                    <a:gd name="T63" fmla="*/ 363 h 1853"/>
                    <a:gd name="T64" fmla="*/ 2729 w 4032"/>
                    <a:gd name="T65" fmla="*/ 501 h 1853"/>
                    <a:gd name="T66" fmla="*/ 2792 w 4032"/>
                    <a:gd name="T67" fmla="*/ 689 h 1853"/>
                    <a:gd name="T68" fmla="*/ 2830 w 4032"/>
                    <a:gd name="T69" fmla="*/ 701 h 1853"/>
                    <a:gd name="T70" fmla="*/ 2867 w 4032"/>
                    <a:gd name="T71" fmla="*/ 726 h 1853"/>
                    <a:gd name="T72" fmla="*/ 2905 w 4032"/>
                    <a:gd name="T73" fmla="*/ 739 h 1853"/>
                    <a:gd name="T74" fmla="*/ 2992 w 4032"/>
                    <a:gd name="T75" fmla="*/ 889 h 1853"/>
                    <a:gd name="T76" fmla="*/ 3130 w 4032"/>
                    <a:gd name="T77" fmla="*/ 1077 h 1853"/>
                    <a:gd name="T78" fmla="*/ 3205 w 4032"/>
                    <a:gd name="T79" fmla="*/ 1302 h 1853"/>
                    <a:gd name="T80" fmla="*/ 3406 w 4032"/>
                    <a:gd name="T81" fmla="*/ 1377 h 1853"/>
                    <a:gd name="T82" fmla="*/ 3431 w 4032"/>
                    <a:gd name="T83" fmla="*/ 1403 h 1853"/>
                    <a:gd name="T84" fmla="*/ 3543 w 4032"/>
                    <a:gd name="T85" fmla="*/ 1415 h 1853"/>
                    <a:gd name="T86" fmla="*/ 3556 w 4032"/>
                    <a:gd name="T87" fmla="*/ 1553 h 1853"/>
                    <a:gd name="T88" fmla="*/ 3631 w 4032"/>
                    <a:gd name="T89" fmla="*/ 1603 h 1853"/>
                    <a:gd name="T90" fmla="*/ 3706 w 4032"/>
                    <a:gd name="T91" fmla="*/ 1665 h 1853"/>
                    <a:gd name="T92" fmla="*/ 3806 w 4032"/>
                    <a:gd name="T93" fmla="*/ 1678 h 1853"/>
                    <a:gd name="T94" fmla="*/ 3919 w 4032"/>
                    <a:gd name="T95" fmla="*/ 1703 h 1853"/>
                    <a:gd name="T96" fmla="*/ 3931 w 4032"/>
                    <a:gd name="T97" fmla="*/ 1816 h 1853"/>
                    <a:gd name="T98" fmla="*/ 4007 w 4032"/>
                    <a:gd name="T99" fmla="*/ 1828 h 1853"/>
                    <a:gd name="T100" fmla="*/ 4032 w 4032"/>
                    <a:gd name="T101" fmla="*/ 1853 h 18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032"/>
                    <a:gd name="T154" fmla="*/ 0 h 1853"/>
                    <a:gd name="T155" fmla="*/ 4032 w 4032"/>
                    <a:gd name="T156" fmla="*/ 1853 h 18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032" h="1853">
                      <a:moveTo>
                        <a:pt x="0" y="1703"/>
                      </a:moveTo>
                      <a:cubicBezTo>
                        <a:pt x="54" y="1707"/>
                        <a:pt x="109" y="1706"/>
                        <a:pt x="162" y="1716"/>
                      </a:cubicBezTo>
                      <a:cubicBezTo>
                        <a:pt x="297" y="1742"/>
                        <a:pt x="57" y="1766"/>
                        <a:pt x="275" y="1728"/>
                      </a:cubicBezTo>
                      <a:cubicBezTo>
                        <a:pt x="332" y="1699"/>
                        <a:pt x="353" y="1706"/>
                        <a:pt x="388" y="1653"/>
                      </a:cubicBezTo>
                      <a:cubicBezTo>
                        <a:pt x="392" y="1615"/>
                        <a:pt x="391" y="1577"/>
                        <a:pt x="400" y="1540"/>
                      </a:cubicBezTo>
                      <a:cubicBezTo>
                        <a:pt x="420" y="1459"/>
                        <a:pt x="521" y="1456"/>
                        <a:pt x="576" y="1428"/>
                      </a:cubicBezTo>
                      <a:cubicBezTo>
                        <a:pt x="664" y="1383"/>
                        <a:pt x="628" y="1406"/>
                        <a:pt x="688" y="1365"/>
                      </a:cubicBezTo>
                      <a:cubicBezTo>
                        <a:pt x="696" y="1309"/>
                        <a:pt x="701" y="1233"/>
                        <a:pt x="763" y="1202"/>
                      </a:cubicBezTo>
                      <a:cubicBezTo>
                        <a:pt x="798" y="1184"/>
                        <a:pt x="876" y="1165"/>
                        <a:pt x="876" y="1165"/>
                      </a:cubicBezTo>
                      <a:cubicBezTo>
                        <a:pt x="891" y="1075"/>
                        <a:pt x="924" y="1004"/>
                        <a:pt x="989" y="939"/>
                      </a:cubicBezTo>
                      <a:cubicBezTo>
                        <a:pt x="1010" y="743"/>
                        <a:pt x="977" y="886"/>
                        <a:pt x="1026" y="789"/>
                      </a:cubicBezTo>
                      <a:cubicBezTo>
                        <a:pt x="1032" y="777"/>
                        <a:pt x="1029" y="760"/>
                        <a:pt x="1039" y="751"/>
                      </a:cubicBezTo>
                      <a:cubicBezTo>
                        <a:pt x="1060" y="733"/>
                        <a:pt x="1089" y="726"/>
                        <a:pt x="1114" y="714"/>
                      </a:cubicBezTo>
                      <a:cubicBezTo>
                        <a:pt x="1181" y="647"/>
                        <a:pt x="1196" y="578"/>
                        <a:pt x="1227" y="488"/>
                      </a:cubicBezTo>
                      <a:cubicBezTo>
                        <a:pt x="1236" y="460"/>
                        <a:pt x="1312" y="422"/>
                        <a:pt x="1327" y="413"/>
                      </a:cubicBezTo>
                      <a:cubicBezTo>
                        <a:pt x="1340" y="405"/>
                        <a:pt x="1350" y="392"/>
                        <a:pt x="1364" y="388"/>
                      </a:cubicBezTo>
                      <a:cubicBezTo>
                        <a:pt x="1401" y="379"/>
                        <a:pt x="1439" y="380"/>
                        <a:pt x="1477" y="376"/>
                      </a:cubicBezTo>
                      <a:cubicBezTo>
                        <a:pt x="1549" y="304"/>
                        <a:pt x="1489" y="379"/>
                        <a:pt x="1527" y="263"/>
                      </a:cubicBezTo>
                      <a:cubicBezTo>
                        <a:pt x="1532" y="249"/>
                        <a:pt x="1545" y="239"/>
                        <a:pt x="1552" y="225"/>
                      </a:cubicBezTo>
                      <a:cubicBezTo>
                        <a:pt x="1576" y="178"/>
                        <a:pt x="1588" y="152"/>
                        <a:pt x="1627" y="113"/>
                      </a:cubicBezTo>
                      <a:cubicBezTo>
                        <a:pt x="1669" y="117"/>
                        <a:pt x="1713" y="113"/>
                        <a:pt x="1753" y="125"/>
                      </a:cubicBezTo>
                      <a:cubicBezTo>
                        <a:pt x="1770" y="130"/>
                        <a:pt x="1773" y="160"/>
                        <a:pt x="1790" y="163"/>
                      </a:cubicBezTo>
                      <a:cubicBezTo>
                        <a:pt x="1823" y="169"/>
                        <a:pt x="1857" y="154"/>
                        <a:pt x="1890" y="150"/>
                      </a:cubicBezTo>
                      <a:cubicBezTo>
                        <a:pt x="1921" y="89"/>
                        <a:pt x="1931" y="47"/>
                        <a:pt x="1978" y="0"/>
                      </a:cubicBezTo>
                      <a:cubicBezTo>
                        <a:pt x="2011" y="4"/>
                        <a:pt x="2046" y="2"/>
                        <a:pt x="2078" y="13"/>
                      </a:cubicBezTo>
                      <a:cubicBezTo>
                        <a:pt x="2239" y="71"/>
                        <a:pt x="2016" y="35"/>
                        <a:pt x="2153" y="63"/>
                      </a:cubicBezTo>
                      <a:cubicBezTo>
                        <a:pt x="2203" y="73"/>
                        <a:pt x="2254" y="80"/>
                        <a:pt x="2304" y="88"/>
                      </a:cubicBezTo>
                      <a:cubicBezTo>
                        <a:pt x="2308" y="100"/>
                        <a:pt x="2305" y="118"/>
                        <a:pt x="2316" y="125"/>
                      </a:cubicBezTo>
                      <a:cubicBezTo>
                        <a:pt x="2350" y="145"/>
                        <a:pt x="2429" y="163"/>
                        <a:pt x="2429" y="163"/>
                      </a:cubicBezTo>
                      <a:cubicBezTo>
                        <a:pt x="2474" y="208"/>
                        <a:pt x="2501" y="257"/>
                        <a:pt x="2529" y="313"/>
                      </a:cubicBezTo>
                      <a:cubicBezTo>
                        <a:pt x="2535" y="325"/>
                        <a:pt x="2530" y="346"/>
                        <a:pt x="2542" y="351"/>
                      </a:cubicBezTo>
                      <a:cubicBezTo>
                        <a:pt x="2573" y="365"/>
                        <a:pt x="2609" y="359"/>
                        <a:pt x="2642" y="363"/>
                      </a:cubicBezTo>
                      <a:cubicBezTo>
                        <a:pt x="2660" y="509"/>
                        <a:pt x="2635" y="438"/>
                        <a:pt x="2729" y="501"/>
                      </a:cubicBezTo>
                      <a:cubicBezTo>
                        <a:pt x="2769" y="562"/>
                        <a:pt x="2752" y="634"/>
                        <a:pt x="2792" y="689"/>
                      </a:cubicBezTo>
                      <a:cubicBezTo>
                        <a:pt x="2800" y="700"/>
                        <a:pt x="2817" y="697"/>
                        <a:pt x="2830" y="701"/>
                      </a:cubicBezTo>
                      <a:cubicBezTo>
                        <a:pt x="2842" y="709"/>
                        <a:pt x="2854" y="719"/>
                        <a:pt x="2867" y="726"/>
                      </a:cubicBezTo>
                      <a:cubicBezTo>
                        <a:pt x="2879" y="732"/>
                        <a:pt x="2901" y="726"/>
                        <a:pt x="2905" y="739"/>
                      </a:cubicBezTo>
                      <a:cubicBezTo>
                        <a:pt x="2961" y="909"/>
                        <a:pt x="2848" y="866"/>
                        <a:pt x="2992" y="889"/>
                      </a:cubicBezTo>
                      <a:cubicBezTo>
                        <a:pt x="3019" y="1040"/>
                        <a:pt x="2990" y="1053"/>
                        <a:pt x="3130" y="1077"/>
                      </a:cubicBezTo>
                      <a:cubicBezTo>
                        <a:pt x="3138" y="1179"/>
                        <a:pt x="3105" y="1270"/>
                        <a:pt x="3205" y="1302"/>
                      </a:cubicBezTo>
                      <a:cubicBezTo>
                        <a:pt x="3266" y="1342"/>
                        <a:pt x="3335" y="1366"/>
                        <a:pt x="3406" y="1377"/>
                      </a:cubicBezTo>
                      <a:cubicBezTo>
                        <a:pt x="3414" y="1386"/>
                        <a:pt x="3419" y="1400"/>
                        <a:pt x="3431" y="1403"/>
                      </a:cubicBezTo>
                      <a:cubicBezTo>
                        <a:pt x="3467" y="1413"/>
                        <a:pt x="3519" y="1386"/>
                        <a:pt x="3543" y="1415"/>
                      </a:cubicBezTo>
                      <a:cubicBezTo>
                        <a:pt x="3573" y="1450"/>
                        <a:pt x="3543" y="1509"/>
                        <a:pt x="3556" y="1553"/>
                      </a:cubicBezTo>
                      <a:cubicBezTo>
                        <a:pt x="3568" y="1593"/>
                        <a:pt x="3603" y="1589"/>
                        <a:pt x="3631" y="1603"/>
                      </a:cubicBezTo>
                      <a:cubicBezTo>
                        <a:pt x="3660" y="1618"/>
                        <a:pt x="3676" y="1654"/>
                        <a:pt x="3706" y="1665"/>
                      </a:cubicBezTo>
                      <a:cubicBezTo>
                        <a:pt x="3738" y="1676"/>
                        <a:pt x="3773" y="1672"/>
                        <a:pt x="3806" y="1678"/>
                      </a:cubicBezTo>
                      <a:cubicBezTo>
                        <a:pt x="3844" y="1685"/>
                        <a:pt x="3881" y="1695"/>
                        <a:pt x="3919" y="1703"/>
                      </a:cubicBezTo>
                      <a:cubicBezTo>
                        <a:pt x="3923" y="1741"/>
                        <a:pt x="3909" y="1785"/>
                        <a:pt x="3931" y="1816"/>
                      </a:cubicBezTo>
                      <a:cubicBezTo>
                        <a:pt x="3946" y="1837"/>
                        <a:pt x="3983" y="1819"/>
                        <a:pt x="4007" y="1828"/>
                      </a:cubicBezTo>
                      <a:cubicBezTo>
                        <a:pt x="4018" y="1832"/>
                        <a:pt x="4024" y="1845"/>
                        <a:pt x="4032" y="185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3" name="Freeform 14"/>
                <p:cNvSpPr>
                  <a:spLocks/>
                </p:cNvSpPr>
                <p:nvPr/>
              </p:nvSpPr>
              <p:spPr bwMode="auto">
                <a:xfrm>
                  <a:off x="2479" y="7780"/>
                  <a:ext cx="3870" cy="1928"/>
                </a:xfrm>
                <a:custGeom>
                  <a:avLst/>
                  <a:gdLst>
                    <a:gd name="T0" fmla="*/ 0 w 3870"/>
                    <a:gd name="T1" fmla="*/ 1928 h 1928"/>
                    <a:gd name="T2" fmla="*/ 201 w 3870"/>
                    <a:gd name="T3" fmla="*/ 1803 h 1928"/>
                    <a:gd name="T4" fmla="*/ 351 w 3870"/>
                    <a:gd name="T5" fmla="*/ 1652 h 1928"/>
                    <a:gd name="T6" fmla="*/ 539 w 3870"/>
                    <a:gd name="T7" fmla="*/ 1615 h 1928"/>
                    <a:gd name="T8" fmla="*/ 639 w 3870"/>
                    <a:gd name="T9" fmla="*/ 1477 h 1928"/>
                    <a:gd name="T10" fmla="*/ 727 w 3870"/>
                    <a:gd name="T11" fmla="*/ 1465 h 1928"/>
                    <a:gd name="T12" fmla="*/ 827 w 3870"/>
                    <a:gd name="T13" fmla="*/ 1277 h 1928"/>
                    <a:gd name="T14" fmla="*/ 864 w 3870"/>
                    <a:gd name="T15" fmla="*/ 1202 h 1928"/>
                    <a:gd name="T16" fmla="*/ 1027 w 3870"/>
                    <a:gd name="T17" fmla="*/ 1177 h 1928"/>
                    <a:gd name="T18" fmla="*/ 1140 w 3870"/>
                    <a:gd name="T19" fmla="*/ 1126 h 1928"/>
                    <a:gd name="T20" fmla="*/ 1202 w 3870"/>
                    <a:gd name="T21" fmla="*/ 939 h 1928"/>
                    <a:gd name="T22" fmla="*/ 1215 w 3870"/>
                    <a:gd name="T23" fmla="*/ 901 h 1928"/>
                    <a:gd name="T24" fmla="*/ 1365 w 3870"/>
                    <a:gd name="T25" fmla="*/ 876 h 1928"/>
                    <a:gd name="T26" fmla="*/ 1428 w 3870"/>
                    <a:gd name="T27" fmla="*/ 788 h 1928"/>
                    <a:gd name="T28" fmla="*/ 1503 w 3870"/>
                    <a:gd name="T29" fmla="*/ 601 h 1928"/>
                    <a:gd name="T30" fmla="*/ 1691 w 3870"/>
                    <a:gd name="T31" fmla="*/ 538 h 1928"/>
                    <a:gd name="T32" fmla="*/ 1703 w 3870"/>
                    <a:gd name="T33" fmla="*/ 488 h 1928"/>
                    <a:gd name="T34" fmla="*/ 1803 w 3870"/>
                    <a:gd name="T35" fmla="*/ 388 h 1928"/>
                    <a:gd name="T36" fmla="*/ 1879 w 3870"/>
                    <a:gd name="T37" fmla="*/ 400 h 1928"/>
                    <a:gd name="T38" fmla="*/ 1954 w 3870"/>
                    <a:gd name="T39" fmla="*/ 413 h 1928"/>
                    <a:gd name="T40" fmla="*/ 1991 w 3870"/>
                    <a:gd name="T41" fmla="*/ 375 h 1928"/>
                    <a:gd name="T42" fmla="*/ 2029 w 3870"/>
                    <a:gd name="T43" fmla="*/ 300 h 1928"/>
                    <a:gd name="T44" fmla="*/ 2229 w 3870"/>
                    <a:gd name="T45" fmla="*/ 225 h 1928"/>
                    <a:gd name="T46" fmla="*/ 2254 w 3870"/>
                    <a:gd name="T47" fmla="*/ 162 h 1928"/>
                    <a:gd name="T48" fmla="*/ 2292 w 3870"/>
                    <a:gd name="T49" fmla="*/ 150 h 1928"/>
                    <a:gd name="T50" fmla="*/ 2455 w 3870"/>
                    <a:gd name="T51" fmla="*/ 112 h 1928"/>
                    <a:gd name="T52" fmla="*/ 2517 w 3870"/>
                    <a:gd name="T53" fmla="*/ 37 h 1928"/>
                    <a:gd name="T54" fmla="*/ 2605 w 3870"/>
                    <a:gd name="T55" fmla="*/ 0 h 1928"/>
                    <a:gd name="T56" fmla="*/ 2893 w 3870"/>
                    <a:gd name="T57" fmla="*/ 50 h 1928"/>
                    <a:gd name="T58" fmla="*/ 2905 w 3870"/>
                    <a:gd name="T59" fmla="*/ 87 h 1928"/>
                    <a:gd name="T60" fmla="*/ 3006 w 3870"/>
                    <a:gd name="T61" fmla="*/ 100 h 1928"/>
                    <a:gd name="T62" fmla="*/ 3131 w 3870"/>
                    <a:gd name="T63" fmla="*/ 288 h 1928"/>
                    <a:gd name="T64" fmla="*/ 3168 w 3870"/>
                    <a:gd name="T65" fmla="*/ 475 h 1928"/>
                    <a:gd name="T66" fmla="*/ 3268 w 3870"/>
                    <a:gd name="T67" fmla="*/ 576 h 1928"/>
                    <a:gd name="T68" fmla="*/ 3281 w 3870"/>
                    <a:gd name="T69" fmla="*/ 651 h 1928"/>
                    <a:gd name="T70" fmla="*/ 3319 w 3870"/>
                    <a:gd name="T71" fmla="*/ 663 h 1928"/>
                    <a:gd name="T72" fmla="*/ 3356 w 3870"/>
                    <a:gd name="T73" fmla="*/ 688 h 1928"/>
                    <a:gd name="T74" fmla="*/ 3419 w 3870"/>
                    <a:gd name="T75" fmla="*/ 838 h 1928"/>
                    <a:gd name="T76" fmla="*/ 3469 w 3870"/>
                    <a:gd name="T77" fmla="*/ 876 h 1928"/>
                    <a:gd name="T78" fmla="*/ 3506 w 3870"/>
                    <a:gd name="T79" fmla="*/ 914 h 1928"/>
                    <a:gd name="T80" fmla="*/ 3569 w 3870"/>
                    <a:gd name="T81" fmla="*/ 1252 h 1928"/>
                    <a:gd name="T82" fmla="*/ 3694 w 3870"/>
                    <a:gd name="T83" fmla="*/ 1414 h 1928"/>
                    <a:gd name="T84" fmla="*/ 3794 w 3870"/>
                    <a:gd name="T85" fmla="*/ 1477 h 1928"/>
                    <a:gd name="T86" fmla="*/ 3832 w 3870"/>
                    <a:gd name="T87" fmla="*/ 1627 h 1928"/>
                    <a:gd name="T88" fmla="*/ 3844 w 3870"/>
                    <a:gd name="T89" fmla="*/ 1665 h 1928"/>
                    <a:gd name="T90" fmla="*/ 3870 w 3870"/>
                    <a:gd name="T91" fmla="*/ 1665 h 192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70"/>
                    <a:gd name="T139" fmla="*/ 0 h 1928"/>
                    <a:gd name="T140" fmla="*/ 3870 w 3870"/>
                    <a:gd name="T141" fmla="*/ 1928 h 192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70" h="1928">
                      <a:moveTo>
                        <a:pt x="0" y="1928"/>
                      </a:moveTo>
                      <a:cubicBezTo>
                        <a:pt x="44" y="1798"/>
                        <a:pt x="57" y="1817"/>
                        <a:pt x="201" y="1803"/>
                      </a:cubicBezTo>
                      <a:cubicBezTo>
                        <a:pt x="251" y="1753"/>
                        <a:pt x="301" y="1702"/>
                        <a:pt x="351" y="1652"/>
                      </a:cubicBezTo>
                      <a:cubicBezTo>
                        <a:pt x="396" y="1607"/>
                        <a:pt x="476" y="1627"/>
                        <a:pt x="539" y="1615"/>
                      </a:cubicBezTo>
                      <a:cubicBezTo>
                        <a:pt x="574" y="1509"/>
                        <a:pt x="545" y="1500"/>
                        <a:pt x="639" y="1477"/>
                      </a:cubicBezTo>
                      <a:cubicBezTo>
                        <a:pt x="668" y="1470"/>
                        <a:pt x="698" y="1469"/>
                        <a:pt x="727" y="1465"/>
                      </a:cubicBezTo>
                      <a:cubicBezTo>
                        <a:pt x="794" y="1420"/>
                        <a:pt x="801" y="1355"/>
                        <a:pt x="827" y="1277"/>
                      </a:cubicBezTo>
                      <a:cubicBezTo>
                        <a:pt x="832" y="1262"/>
                        <a:pt x="844" y="1208"/>
                        <a:pt x="864" y="1202"/>
                      </a:cubicBezTo>
                      <a:cubicBezTo>
                        <a:pt x="916" y="1185"/>
                        <a:pt x="973" y="1185"/>
                        <a:pt x="1027" y="1177"/>
                      </a:cubicBezTo>
                      <a:cubicBezTo>
                        <a:pt x="1068" y="1163"/>
                        <a:pt x="1099" y="1140"/>
                        <a:pt x="1140" y="1126"/>
                      </a:cubicBezTo>
                      <a:cubicBezTo>
                        <a:pt x="1160" y="1035"/>
                        <a:pt x="1166" y="1010"/>
                        <a:pt x="1202" y="939"/>
                      </a:cubicBezTo>
                      <a:cubicBezTo>
                        <a:pt x="1208" y="927"/>
                        <a:pt x="1203" y="906"/>
                        <a:pt x="1215" y="901"/>
                      </a:cubicBezTo>
                      <a:cubicBezTo>
                        <a:pt x="1262" y="883"/>
                        <a:pt x="1315" y="884"/>
                        <a:pt x="1365" y="876"/>
                      </a:cubicBezTo>
                      <a:cubicBezTo>
                        <a:pt x="1371" y="868"/>
                        <a:pt x="1421" y="804"/>
                        <a:pt x="1428" y="788"/>
                      </a:cubicBezTo>
                      <a:cubicBezTo>
                        <a:pt x="1458" y="715"/>
                        <a:pt x="1462" y="662"/>
                        <a:pt x="1503" y="601"/>
                      </a:cubicBezTo>
                      <a:cubicBezTo>
                        <a:pt x="1537" y="494"/>
                        <a:pt x="1484" y="620"/>
                        <a:pt x="1691" y="538"/>
                      </a:cubicBezTo>
                      <a:cubicBezTo>
                        <a:pt x="1707" y="532"/>
                        <a:pt x="1695" y="503"/>
                        <a:pt x="1703" y="488"/>
                      </a:cubicBezTo>
                      <a:cubicBezTo>
                        <a:pt x="1723" y="453"/>
                        <a:pt x="1770" y="410"/>
                        <a:pt x="1803" y="388"/>
                      </a:cubicBezTo>
                      <a:cubicBezTo>
                        <a:pt x="1828" y="392"/>
                        <a:pt x="1855" y="392"/>
                        <a:pt x="1879" y="400"/>
                      </a:cubicBezTo>
                      <a:cubicBezTo>
                        <a:pt x="1953" y="424"/>
                        <a:pt x="1879" y="437"/>
                        <a:pt x="1954" y="413"/>
                      </a:cubicBezTo>
                      <a:cubicBezTo>
                        <a:pt x="1966" y="400"/>
                        <a:pt x="1981" y="390"/>
                        <a:pt x="1991" y="375"/>
                      </a:cubicBezTo>
                      <a:cubicBezTo>
                        <a:pt x="2030" y="316"/>
                        <a:pt x="1972" y="358"/>
                        <a:pt x="2029" y="300"/>
                      </a:cubicBezTo>
                      <a:cubicBezTo>
                        <a:pt x="2070" y="259"/>
                        <a:pt x="2185" y="239"/>
                        <a:pt x="2229" y="225"/>
                      </a:cubicBezTo>
                      <a:cubicBezTo>
                        <a:pt x="2237" y="204"/>
                        <a:pt x="2239" y="179"/>
                        <a:pt x="2254" y="162"/>
                      </a:cubicBezTo>
                      <a:cubicBezTo>
                        <a:pt x="2263" y="152"/>
                        <a:pt x="2280" y="156"/>
                        <a:pt x="2292" y="150"/>
                      </a:cubicBezTo>
                      <a:cubicBezTo>
                        <a:pt x="2398" y="98"/>
                        <a:pt x="2219" y="136"/>
                        <a:pt x="2455" y="112"/>
                      </a:cubicBezTo>
                      <a:cubicBezTo>
                        <a:pt x="2478" y="89"/>
                        <a:pt x="2492" y="58"/>
                        <a:pt x="2517" y="37"/>
                      </a:cubicBezTo>
                      <a:cubicBezTo>
                        <a:pt x="2539" y="19"/>
                        <a:pt x="2578" y="9"/>
                        <a:pt x="2605" y="0"/>
                      </a:cubicBezTo>
                      <a:cubicBezTo>
                        <a:pt x="2677" y="11"/>
                        <a:pt x="2868" y="42"/>
                        <a:pt x="2893" y="50"/>
                      </a:cubicBezTo>
                      <a:cubicBezTo>
                        <a:pt x="2905" y="54"/>
                        <a:pt x="2893" y="82"/>
                        <a:pt x="2905" y="87"/>
                      </a:cubicBezTo>
                      <a:cubicBezTo>
                        <a:pt x="2936" y="101"/>
                        <a:pt x="2972" y="96"/>
                        <a:pt x="3006" y="100"/>
                      </a:cubicBezTo>
                      <a:cubicBezTo>
                        <a:pt x="3040" y="205"/>
                        <a:pt x="3017" y="249"/>
                        <a:pt x="3131" y="288"/>
                      </a:cubicBezTo>
                      <a:cubicBezTo>
                        <a:pt x="3192" y="378"/>
                        <a:pt x="3128" y="270"/>
                        <a:pt x="3168" y="475"/>
                      </a:cubicBezTo>
                      <a:cubicBezTo>
                        <a:pt x="3176" y="514"/>
                        <a:pt x="3242" y="550"/>
                        <a:pt x="3268" y="576"/>
                      </a:cubicBezTo>
                      <a:cubicBezTo>
                        <a:pt x="3272" y="601"/>
                        <a:pt x="3268" y="629"/>
                        <a:pt x="3281" y="651"/>
                      </a:cubicBezTo>
                      <a:cubicBezTo>
                        <a:pt x="3288" y="662"/>
                        <a:pt x="3307" y="657"/>
                        <a:pt x="3319" y="663"/>
                      </a:cubicBezTo>
                      <a:cubicBezTo>
                        <a:pt x="3332" y="670"/>
                        <a:pt x="3344" y="680"/>
                        <a:pt x="3356" y="688"/>
                      </a:cubicBezTo>
                      <a:cubicBezTo>
                        <a:pt x="3403" y="759"/>
                        <a:pt x="3376" y="712"/>
                        <a:pt x="3419" y="838"/>
                      </a:cubicBezTo>
                      <a:cubicBezTo>
                        <a:pt x="3426" y="858"/>
                        <a:pt x="3453" y="862"/>
                        <a:pt x="3469" y="876"/>
                      </a:cubicBezTo>
                      <a:cubicBezTo>
                        <a:pt x="3482" y="888"/>
                        <a:pt x="3494" y="901"/>
                        <a:pt x="3506" y="914"/>
                      </a:cubicBezTo>
                      <a:cubicBezTo>
                        <a:pt x="3572" y="1108"/>
                        <a:pt x="3533" y="967"/>
                        <a:pt x="3569" y="1252"/>
                      </a:cubicBezTo>
                      <a:cubicBezTo>
                        <a:pt x="3580" y="1339"/>
                        <a:pt x="3606" y="1393"/>
                        <a:pt x="3694" y="1414"/>
                      </a:cubicBezTo>
                      <a:cubicBezTo>
                        <a:pt x="3724" y="1445"/>
                        <a:pt x="3758" y="1452"/>
                        <a:pt x="3794" y="1477"/>
                      </a:cubicBezTo>
                      <a:cubicBezTo>
                        <a:pt x="3813" y="1605"/>
                        <a:pt x="3794" y="1524"/>
                        <a:pt x="3832" y="1627"/>
                      </a:cubicBezTo>
                      <a:cubicBezTo>
                        <a:pt x="3837" y="1639"/>
                        <a:pt x="3835" y="1656"/>
                        <a:pt x="3844" y="1665"/>
                      </a:cubicBezTo>
                      <a:cubicBezTo>
                        <a:pt x="3850" y="1671"/>
                        <a:pt x="3861" y="1665"/>
                        <a:pt x="3870" y="166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3832" y="6633"/>
                  <a:ext cx="0" cy="32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5" name="Line 17"/>
                <p:cNvSpPr>
                  <a:spLocks noChangeShapeType="1"/>
                </p:cNvSpPr>
                <p:nvPr/>
              </p:nvSpPr>
              <p:spPr bwMode="auto">
                <a:xfrm>
                  <a:off x="1130" y="10165"/>
                  <a:ext cx="27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865" y="10143"/>
                  <a:ext cx="2164" cy="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arrow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12" y="10233"/>
                  <a:ext cx="781" cy="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R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1</a:t>
                  </a:r>
                  <a:endParaRPr lang="hu-HU" altLang="hu-HU" sz="2200" dirty="0"/>
                </a:p>
              </p:txBody>
            </p:sp>
            <p:sp>
              <p:nvSpPr>
                <p:cNvPr id="1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684" y="10233"/>
                  <a:ext cx="781" cy="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R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2</a:t>
                  </a:r>
                  <a:endParaRPr lang="hu-HU" altLang="hu-HU" sz="2200" dirty="0"/>
                </a:p>
              </p:txBody>
            </p:sp>
            <p:sp>
              <p:nvSpPr>
                <p:cNvPr id="1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205" y="6273"/>
                  <a:ext cx="1207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Calibri" panose="020F0502020204030204" pitchFamily="34" charset="0"/>
                    </a:rPr>
                    <a:t>P(x,</a:t>
                  </a:r>
                  <a:r>
                    <a:rPr lang="en-US" altLang="hu-HU" sz="2200" dirty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</a:t>
                  </a:r>
                  <a:r>
                    <a:rPr lang="en-US" altLang="hu-HU" sz="2200" baseline="-25000" dirty="0" err="1">
                      <a:latin typeface="Calibri" panose="020F0502020204030204" pitchFamily="34" charset="0"/>
                    </a:rPr>
                    <a:t>i</a:t>
                  </a:r>
                  <a:r>
                    <a:rPr lang="en-US" altLang="hu-HU" sz="2200" dirty="0">
                      <a:latin typeface="Calibri" panose="020F0502020204030204" pitchFamily="34" charset="0"/>
                    </a:rPr>
                    <a:t>)</a:t>
                  </a:r>
                  <a:endParaRPr lang="hu-HU" altLang="hu-HU" sz="2200" dirty="0"/>
                </a:p>
              </p:txBody>
            </p:sp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693" y="7173"/>
                  <a:ext cx="713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 smtClean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c</a:t>
                  </a:r>
                  <a:r>
                    <a:rPr lang="en-US" altLang="hu-HU" sz="2200" baseline="-25000" dirty="0" smtClean="0">
                      <a:latin typeface="Calibri" panose="020F0502020204030204" pitchFamily="34" charset="0"/>
                    </a:rPr>
                    <a:t>1</a:t>
                  </a:r>
                  <a:endParaRPr lang="hu-HU" altLang="hu-HU" sz="2200" dirty="0"/>
                </a:p>
              </p:txBody>
            </p:sp>
            <p:sp>
              <p:nvSpPr>
                <p:cNvPr id="2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897" y="7173"/>
                  <a:ext cx="568" cy="5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altLang="hu-HU" sz="2200" dirty="0"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c</a:t>
                  </a:r>
                  <a:r>
                    <a:rPr lang="en-US" altLang="hu-HU" sz="2200" baseline="-25000" dirty="0">
                      <a:latin typeface="Calibri" panose="020F0502020204030204" pitchFamily="34" charset="0"/>
                    </a:rPr>
                    <a:t>2</a:t>
                  </a:r>
                  <a:endParaRPr lang="hu-HU" altLang="hu-HU" sz="2200" dirty="0"/>
                </a:p>
              </p:txBody>
            </p:sp>
            <p:sp>
              <p:nvSpPr>
                <p:cNvPr id="23" name="Freeform 24"/>
                <p:cNvSpPr>
                  <a:spLocks/>
                </p:cNvSpPr>
                <p:nvPr/>
              </p:nvSpPr>
              <p:spPr bwMode="auto">
                <a:xfrm>
                  <a:off x="2592" y="9595"/>
                  <a:ext cx="175" cy="121"/>
                </a:xfrm>
                <a:custGeom>
                  <a:avLst/>
                  <a:gdLst>
                    <a:gd name="T0" fmla="*/ 0 w 175"/>
                    <a:gd name="T1" fmla="*/ 0 h 121"/>
                    <a:gd name="T2" fmla="*/ 138 w 175"/>
                    <a:gd name="T3" fmla="*/ 75 h 121"/>
                    <a:gd name="T4" fmla="*/ 175 w 175"/>
                    <a:gd name="T5" fmla="*/ 113 h 121"/>
                    <a:gd name="T6" fmla="*/ 0 60000 65536"/>
                    <a:gd name="T7" fmla="*/ 0 60000 65536"/>
                    <a:gd name="T8" fmla="*/ 0 60000 65536"/>
                    <a:gd name="T9" fmla="*/ 0 w 175"/>
                    <a:gd name="T10" fmla="*/ 0 h 121"/>
                    <a:gd name="T11" fmla="*/ 175 w 175"/>
                    <a:gd name="T12" fmla="*/ 121 h 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5" h="121">
                      <a:moveTo>
                        <a:pt x="0" y="0"/>
                      </a:moveTo>
                      <a:cubicBezTo>
                        <a:pt x="47" y="28"/>
                        <a:pt x="93" y="45"/>
                        <a:pt x="138" y="75"/>
                      </a:cubicBezTo>
                      <a:cubicBezTo>
                        <a:pt x="153" y="121"/>
                        <a:pt x="137" y="113"/>
                        <a:pt x="175" y="113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4" name="Freeform 25"/>
                <p:cNvSpPr>
                  <a:spLocks/>
                </p:cNvSpPr>
                <p:nvPr/>
              </p:nvSpPr>
              <p:spPr bwMode="auto">
                <a:xfrm>
                  <a:off x="2838" y="9445"/>
                  <a:ext cx="205" cy="238"/>
                </a:xfrm>
                <a:custGeom>
                  <a:avLst/>
                  <a:gdLst>
                    <a:gd name="T0" fmla="*/ 2 w 267"/>
                    <a:gd name="T1" fmla="*/ 41 h 216"/>
                    <a:gd name="T2" fmla="*/ 5 w 267"/>
                    <a:gd name="T3" fmla="*/ 174 h 216"/>
                    <a:gd name="T4" fmla="*/ 5 w 267"/>
                    <a:gd name="T5" fmla="*/ 272 h 216"/>
                    <a:gd name="T6" fmla="*/ 10 w 267"/>
                    <a:gd name="T7" fmla="*/ 370 h 216"/>
                    <a:gd name="T8" fmla="*/ 12 w 267"/>
                    <a:gd name="T9" fmla="*/ 468 h 216"/>
                    <a:gd name="T10" fmla="*/ 16 w 267"/>
                    <a:gd name="T11" fmla="*/ 538 h 216"/>
                    <a:gd name="T12" fmla="*/ 19 w 267"/>
                    <a:gd name="T13" fmla="*/ 569 h 2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7"/>
                    <a:gd name="T22" fmla="*/ 0 h 216"/>
                    <a:gd name="T23" fmla="*/ 267 w 267"/>
                    <a:gd name="T24" fmla="*/ 216 h 2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7" h="216">
                      <a:moveTo>
                        <a:pt x="16" y="15"/>
                      </a:moveTo>
                      <a:cubicBezTo>
                        <a:pt x="50" y="115"/>
                        <a:pt x="0" y="0"/>
                        <a:pt x="66" y="66"/>
                      </a:cubicBezTo>
                      <a:cubicBezTo>
                        <a:pt x="75" y="75"/>
                        <a:pt x="70" y="94"/>
                        <a:pt x="79" y="103"/>
                      </a:cubicBezTo>
                      <a:cubicBezTo>
                        <a:pt x="96" y="120"/>
                        <a:pt x="122" y="126"/>
                        <a:pt x="142" y="141"/>
                      </a:cubicBezTo>
                      <a:cubicBezTo>
                        <a:pt x="156" y="151"/>
                        <a:pt x="165" y="168"/>
                        <a:pt x="179" y="178"/>
                      </a:cubicBezTo>
                      <a:cubicBezTo>
                        <a:pt x="194" y="189"/>
                        <a:pt x="212" y="196"/>
                        <a:pt x="229" y="203"/>
                      </a:cubicBezTo>
                      <a:cubicBezTo>
                        <a:pt x="241" y="208"/>
                        <a:pt x="267" y="216"/>
                        <a:pt x="267" y="216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5" name="Line 26"/>
                <p:cNvSpPr>
                  <a:spLocks noChangeShapeType="1"/>
                </p:cNvSpPr>
                <p:nvPr/>
              </p:nvSpPr>
              <p:spPr bwMode="auto">
                <a:xfrm>
                  <a:off x="2980" y="9333"/>
                  <a:ext cx="284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6" name="Line 27"/>
                <p:cNvSpPr>
                  <a:spLocks noChangeShapeType="1"/>
                </p:cNvSpPr>
                <p:nvPr/>
              </p:nvSpPr>
              <p:spPr bwMode="auto">
                <a:xfrm>
                  <a:off x="3193" y="9153"/>
                  <a:ext cx="355" cy="54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7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8973"/>
                  <a:ext cx="426" cy="72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8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3477" y="8973"/>
                  <a:ext cx="388" cy="53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29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9" y="8793"/>
                  <a:ext cx="246" cy="453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4471" y="9513"/>
                  <a:ext cx="142" cy="18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4187" y="9333"/>
                  <a:ext cx="284" cy="36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</p:grpSp>
      <p:sp>
        <p:nvSpPr>
          <p:cNvPr id="58" name="Line 8"/>
          <p:cNvSpPr>
            <a:spLocks noChangeShapeType="1"/>
          </p:cNvSpPr>
          <p:nvPr/>
        </p:nvSpPr>
        <p:spPr bwMode="auto">
          <a:xfrm flipH="1">
            <a:off x="3219938" y="4423621"/>
            <a:ext cx="205830" cy="208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32" name="Group 3"/>
          <p:cNvGrpSpPr>
            <a:grpSpLocks/>
          </p:cNvGrpSpPr>
          <p:nvPr/>
        </p:nvGrpSpPr>
        <p:grpSpPr bwMode="auto">
          <a:xfrm>
            <a:off x="5883954" y="2451447"/>
            <a:ext cx="5064987" cy="3204700"/>
            <a:chOff x="927" y="6096"/>
            <a:chExt cx="5674" cy="4857"/>
          </a:xfrm>
        </p:grpSpPr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3974" y="8253"/>
              <a:ext cx="213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 flipV="1">
              <a:off x="4045" y="8253"/>
              <a:ext cx="0" cy="72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35" name="Group 6"/>
            <p:cNvGrpSpPr>
              <a:grpSpLocks/>
            </p:cNvGrpSpPr>
            <p:nvPr/>
          </p:nvGrpSpPr>
          <p:grpSpPr bwMode="auto">
            <a:xfrm>
              <a:off x="927" y="6096"/>
              <a:ext cx="5674" cy="4857"/>
              <a:chOff x="927" y="6096"/>
              <a:chExt cx="5674" cy="4857"/>
            </a:xfrm>
          </p:grpSpPr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 flipH="1" flipV="1">
                <a:off x="3761" y="8613"/>
                <a:ext cx="426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 flipH="1">
                <a:off x="4187" y="9153"/>
                <a:ext cx="142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38" name="Group 9"/>
              <p:cNvGrpSpPr>
                <a:grpSpLocks/>
              </p:cNvGrpSpPr>
              <p:nvPr/>
            </p:nvGrpSpPr>
            <p:grpSpPr bwMode="auto">
              <a:xfrm>
                <a:off x="927" y="6096"/>
                <a:ext cx="5674" cy="4857"/>
                <a:chOff x="927" y="6096"/>
                <a:chExt cx="5674" cy="4857"/>
              </a:xfrm>
            </p:grpSpPr>
            <p:sp>
              <p:nvSpPr>
                <p:cNvPr id="39" name="Line 10"/>
                <p:cNvSpPr>
                  <a:spLocks noChangeShapeType="1"/>
                </p:cNvSpPr>
                <p:nvPr/>
              </p:nvSpPr>
              <p:spPr bwMode="auto">
                <a:xfrm>
                  <a:off x="1134" y="9690"/>
                  <a:ext cx="54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grpSp>
              <p:nvGrpSpPr>
                <p:cNvPr id="40" name="Group 11"/>
                <p:cNvGrpSpPr>
                  <a:grpSpLocks/>
                </p:cNvGrpSpPr>
                <p:nvPr/>
              </p:nvGrpSpPr>
              <p:grpSpPr bwMode="auto">
                <a:xfrm>
                  <a:off x="927" y="6096"/>
                  <a:ext cx="5461" cy="4857"/>
                  <a:chOff x="927" y="6096"/>
                  <a:chExt cx="5461" cy="4857"/>
                </a:xfrm>
              </p:grpSpPr>
              <p:sp>
                <p:nvSpPr>
                  <p:cNvPr id="4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34" y="6096"/>
                    <a:ext cx="0" cy="3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2" name="Freeform 13"/>
                  <p:cNvSpPr>
                    <a:spLocks/>
                  </p:cNvSpPr>
                  <p:nvPr/>
                </p:nvSpPr>
                <p:spPr bwMode="auto">
                  <a:xfrm>
                    <a:off x="927" y="7840"/>
                    <a:ext cx="4032" cy="1853"/>
                  </a:xfrm>
                  <a:custGeom>
                    <a:avLst/>
                    <a:gdLst>
                      <a:gd name="T0" fmla="*/ 0 w 4032"/>
                      <a:gd name="T1" fmla="*/ 1703 h 1853"/>
                      <a:gd name="T2" fmla="*/ 162 w 4032"/>
                      <a:gd name="T3" fmla="*/ 1716 h 1853"/>
                      <a:gd name="T4" fmla="*/ 275 w 4032"/>
                      <a:gd name="T5" fmla="*/ 1728 h 1853"/>
                      <a:gd name="T6" fmla="*/ 388 w 4032"/>
                      <a:gd name="T7" fmla="*/ 1653 h 1853"/>
                      <a:gd name="T8" fmla="*/ 400 w 4032"/>
                      <a:gd name="T9" fmla="*/ 1540 h 1853"/>
                      <a:gd name="T10" fmla="*/ 576 w 4032"/>
                      <a:gd name="T11" fmla="*/ 1428 h 1853"/>
                      <a:gd name="T12" fmla="*/ 688 w 4032"/>
                      <a:gd name="T13" fmla="*/ 1365 h 1853"/>
                      <a:gd name="T14" fmla="*/ 763 w 4032"/>
                      <a:gd name="T15" fmla="*/ 1202 h 1853"/>
                      <a:gd name="T16" fmla="*/ 876 w 4032"/>
                      <a:gd name="T17" fmla="*/ 1165 h 1853"/>
                      <a:gd name="T18" fmla="*/ 989 w 4032"/>
                      <a:gd name="T19" fmla="*/ 939 h 1853"/>
                      <a:gd name="T20" fmla="*/ 1026 w 4032"/>
                      <a:gd name="T21" fmla="*/ 789 h 1853"/>
                      <a:gd name="T22" fmla="*/ 1039 w 4032"/>
                      <a:gd name="T23" fmla="*/ 751 h 1853"/>
                      <a:gd name="T24" fmla="*/ 1114 w 4032"/>
                      <a:gd name="T25" fmla="*/ 714 h 1853"/>
                      <a:gd name="T26" fmla="*/ 1227 w 4032"/>
                      <a:gd name="T27" fmla="*/ 488 h 1853"/>
                      <a:gd name="T28" fmla="*/ 1327 w 4032"/>
                      <a:gd name="T29" fmla="*/ 413 h 1853"/>
                      <a:gd name="T30" fmla="*/ 1364 w 4032"/>
                      <a:gd name="T31" fmla="*/ 388 h 1853"/>
                      <a:gd name="T32" fmla="*/ 1477 w 4032"/>
                      <a:gd name="T33" fmla="*/ 376 h 1853"/>
                      <a:gd name="T34" fmla="*/ 1527 w 4032"/>
                      <a:gd name="T35" fmla="*/ 263 h 1853"/>
                      <a:gd name="T36" fmla="*/ 1552 w 4032"/>
                      <a:gd name="T37" fmla="*/ 225 h 1853"/>
                      <a:gd name="T38" fmla="*/ 1627 w 4032"/>
                      <a:gd name="T39" fmla="*/ 113 h 1853"/>
                      <a:gd name="T40" fmla="*/ 1753 w 4032"/>
                      <a:gd name="T41" fmla="*/ 125 h 1853"/>
                      <a:gd name="T42" fmla="*/ 1790 w 4032"/>
                      <a:gd name="T43" fmla="*/ 163 h 1853"/>
                      <a:gd name="T44" fmla="*/ 1890 w 4032"/>
                      <a:gd name="T45" fmla="*/ 150 h 1853"/>
                      <a:gd name="T46" fmla="*/ 1978 w 4032"/>
                      <a:gd name="T47" fmla="*/ 0 h 1853"/>
                      <a:gd name="T48" fmla="*/ 2078 w 4032"/>
                      <a:gd name="T49" fmla="*/ 13 h 1853"/>
                      <a:gd name="T50" fmla="*/ 2153 w 4032"/>
                      <a:gd name="T51" fmla="*/ 63 h 1853"/>
                      <a:gd name="T52" fmla="*/ 2304 w 4032"/>
                      <a:gd name="T53" fmla="*/ 88 h 1853"/>
                      <a:gd name="T54" fmla="*/ 2316 w 4032"/>
                      <a:gd name="T55" fmla="*/ 125 h 1853"/>
                      <a:gd name="T56" fmla="*/ 2429 w 4032"/>
                      <a:gd name="T57" fmla="*/ 163 h 1853"/>
                      <a:gd name="T58" fmla="*/ 2529 w 4032"/>
                      <a:gd name="T59" fmla="*/ 313 h 1853"/>
                      <a:gd name="T60" fmla="*/ 2542 w 4032"/>
                      <a:gd name="T61" fmla="*/ 351 h 1853"/>
                      <a:gd name="T62" fmla="*/ 2642 w 4032"/>
                      <a:gd name="T63" fmla="*/ 363 h 1853"/>
                      <a:gd name="T64" fmla="*/ 2729 w 4032"/>
                      <a:gd name="T65" fmla="*/ 501 h 1853"/>
                      <a:gd name="T66" fmla="*/ 2792 w 4032"/>
                      <a:gd name="T67" fmla="*/ 689 h 1853"/>
                      <a:gd name="T68" fmla="*/ 2830 w 4032"/>
                      <a:gd name="T69" fmla="*/ 701 h 1853"/>
                      <a:gd name="T70" fmla="*/ 2867 w 4032"/>
                      <a:gd name="T71" fmla="*/ 726 h 1853"/>
                      <a:gd name="T72" fmla="*/ 2905 w 4032"/>
                      <a:gd name="T73" fmla="*/ 739 h 1853"/>
                      <a:gd name="T74" fmla="*/ 2992 w 4032"/>
                      <a:gd name="T75" fmla="*/ 889 h 1853"/>
                      <a:gd name="T76" fmla="*/ 3130 w 4032"/>
                      <a:gd name="T77" fmla="*/ 1077 h 1853"/>
                      <a:gd name="T78" fmla="*/ 3205 w 4032"/>
                      <a:gd name="T79" fmla="*/ 1302 h 1853"/>
                      <a:gd name="T80" fmla="*/ 3406 w 4032"/>
                      <a:gd name="T81" fmla="*/ 1377 h 1853"/>
                      <a:gd name="T82" fmla="*/ 3431 w 4032"/>
                      <a:gd name="T83" fmla="*/ 1403 h 1853"/>
                      <a:gd name="T84" fmla="*/ 3543 w 4032"/>
                      <a:gd name="T85" fmla="*/ 1415 h 1853"/>
                      <a:gd name="T86" fmla="*/ 3556 w 4032"/>
                      <a:gd name="T87" fmla="*/ 1553 h 1853"/>
                      <a:gd name="T88" fmla="*/ 3631 w 4032"/>
                      <a:gd name="T89" fmla="*/ 1603 h 1853"/>
                      <a:gd name="T90" fmla="*/ 3706 w 4032"/>
                      <a:gd name="T91" fmla="*/ 1665 h 1853"/>
                      <a:gd name="T92" fmla="*/ 3806 w 4032"/>
                      <a:gd name="T93" fmla="*/ 1678 h 1853"/>
                      <a:gd name="T94" fmla="*/ 3919 w 4032"/>
                      <a:gd name="T95" fmla="*/ 1703 h 1853"/>
                      <a:gd name="T96" fmla="*/ 3931 w 4032"/>
                      <a:gd name="T97" fmla="*/ 1816 h 1853"/>
                      <a:gd name="T98" fmla="*/ 4007 w 4032"/>
                      <a:gd name="T99" fmla="*/ 1828 h 1853"/>
                      <a:gd name="T100" fmla="*/ 4032 w 4032"/>
                      <a:gd name="T101" fmla="*/ 1853 h 1853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4032"/>
                      <a:gd name="T154" fmla="*/ 0 h 1853"/>
                      <a:gd name="T155" fmla="*/ 4032 w 4032"/>
                      <a:gd name="T156" fmla="*/ 1853 h 1853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4032" h="1853">
                        <a:moveTo>
                          <a:pt x="0" y="1703"/>
                        </a:moveTo>
                        <a:cubicBezTo>
                          <a:pt x="54" y="1707"/>
                          <a:pt x="109" y="1706"/>
                          <a:pt x="162" y="1716"/>
                        </a:cubicBezTo>
                        <a:cubicBezTo>
                          <a:pt x="297" y="1742"/>
                          <a:pt x="57" y="1766"/>
                          <a:pt x="275" y="1728"/>
                        </a:cubicBezTo>
                        <a:cubicBezTo>
                          <a:pt x="332" y="1699"/>
                          <a:pt x="353" y="1706"/>
                          <a:pt x="388" y="1653"/>
                        </a:cubicBezTo>
                        <a:cubicBezTo>
                          <a:pt x="392" y="1615"/>
                          <a:pt x="391" y="1577"/>
                          <a:pt x="400" y="1540"/>
                        </a:cubicBezTo>
                        <a:cubicBezTo>
                          <a:pt x="420" y="1459"/>
                          <a:pt x="521" y="1456"/>
                          <a:pt x="576" y="1428"/>
                        </a:cubicBezTo>
                        <a:cubicBezTo>
                          <a:pt x="664" y="1383"/>
                          <a:pt x="628" y="1406"/>
                          <a:pt x="688" y="1365"/>
                        </a:cubicBezTo>
                        <a:cubicBezTo>
                          <a:pt x="696" y="1309"/>
                          <a:pt x="701" y="1233"/>
                          <a:pt x="763" y="1202"/>
                        </a:cubicBezTo>
                        <a:cubicBezTo>
                          <a:pt x="798" y="1184"/>
                          <a:pt x="876" y="1165"/>
                          <a:pt x="876" y="1165"/>
                        </a:cubicBezTo>
                        <a:cubicBezTo>
                          <a:pt x="891" y="1075"/>
                          <a:pt x="924" y="1004"/>
                          <a:pt x="989" y="939"/>
                        </a:cubicBezTo>
                        <a:cubicBezTo>
                          <a:pt x="1010" y="743"/>
                          <a:pt x="977" y="886"/>
                          <a:pt x="1026" y="789"/>
                        </a:cubicBezTo>
                        <a:cubicBezTo>
                          <a:pt x="1032" y="777"/>
                          <a:pt x="1029" y="760"/>
                          <a:pt x="1039" y="751"/>
                        </a:cubicBezTo>
                        <a:cubicBezTo>
                          <a:pt x="1060" y="733"/>
                          <a:pt x="1089" y="726"/>
                          <a:pt x="1114" y="714"/>
                        </a:cubicBezTo>
                        <a:cubicBezTo>
                          <a:pt x="1181" y="647"/>
                          <a:pt x="1196" y="578"/>
                          <a:pt x="1227" y="488"/>
                        </a:cubicBezTo>
                        <a:cubicBezTo>
                          <a:pt x="1236" y="460"/>
                          <a:pt x="1312" y="422"/>
                          <a:pt x="1327" y="413"/>
                        </a:cubicBezTo>
                        <a:cubicBezTo>
                          <a:pt x="1340" y="405"/>
                          <a:pt x="1350" y="392"/>
                          <a:pt x="1364" y="388"/>
                        </a:cubicBezTo>
                        <a:cubicBezTo>
                          <a:pt x="1401" y="379"/>
                          <a:pt x="1439" y="380"/>
                          <a:pt x="1477" y="376"/>
                        </a:cubicBezTo>
                        <a:cubicBezTo>
                          <a:pt x="1549" y="304"/>
                          <a:pt x="1489" y="379"/>
                          <a:pt x="1527" y="263"/>
                        </a:cubicBezTo>
                        <a:cubicBezTo>
                          <a:pt x="1532" y="249"/>
                          <a:pt x="1545" y="239"/>
                          <a:pt x="1552" y="225"/>
                        </a:cubicBezTo>
                        <a:cubicBezTo>
                          <a:pt x="1576" y="178"/>
                          <a:pt x="1588" y="152"/>
                          <a:pt x="1627" y="113"/>
                        </a:cubicBezTo>
                        <a:cubicBezTo>
                          <a:pt x="1669" y="117"/>
                          <a:pt x="1713" y="113"/>
                          <a:pt x="1753" y="125"/>
                        </a:cubicBezTo>
                        <a:cubicBezTo>
                          <a:pt x="1770" y="130"/>
                          <a:pt x="1773" y="160"/>
                          <a:pt x="1790" y="163"/>
                        </a:cubicBezTo>
                        <a:cubicBezTo>
                          <a:pt x="1823" y="169"/>
                          <a:pt x="1857" y="154"/>
                          <a:pt x="1890" y="150"/>
                        </a:cubicBezTo>
                        <a:cubicBezTo>
                          <a:pt x="1921" y="89"/>
                          <a:pt x="1931" y="47"/>
                          <a:pt x="1978" y="0"/>
                        </a:cubicBezTo>
                        <a:cubicBezTo>
                          <a:pt x="2011" y="4"/>
                          <a:pt x="2046" y="2"/>
                          <a:pt x="2078" y="13"/>
                        </a:cubicBezTo>
                        <a:cubicBezTo>
                          <a:pt x="2239" y="71"/>
                          <a:pt x="2016" y="35"/>
                          <a:pt x="2153" y="63"/>
                        </a:cubicBezTo>
                        <a:cubicBezTo>
                          <a:pt x="2203" y="73"/>
                          <a:pt x="2254" y="80"/>
                          <a:pt x="2304" y="88"/>
                        </a:cubicBezTo>
                        <a:cubicBezTo>
                          <a:pt x="2308" y="100"/>
                          <a:pt x="2305" y="118"/>
                          <a:pt x="2316" y="125"/>
                        </a:cubicBezTo>
                        <a:cubicBezTo>
                          <a:pt x="2350" y="145"/>
                          <a:pt x="2429" y="163"/>
                          <a:pt x="2429" y="163"/>
                        </a:cubicBezTo>
                        <a:cubicBezTo>
                          <a:pt x="2474" y="208"/>
                          <a:pt x="2501" y="257"/>
                          <a:pt x="2529" y="313"/>
                        </a:cubicBezTo>
                        <a:cubicBezTo>
                          <a:pt x="2535" y="325"/>
                          <a:pt x="2530" y="346"/>
                          <a:pt x="2542" y="351"/>
                        </a:cubicBezTo>
                        <a:cubicBezTo>
                          <a:pt x="2573" y="365"/>
                          <a:pt x="2609" y="359"/>
                          <a:pt x="2642" y="363"/>
                        </a:cubicBezTo>
                        <a:cubicBezTo>
                          <a:pt x="2660" y="509"/>
                          <a:pt x="2635" y="438"/>
                          <a:pt x="2729" y="501"/>
                        </a:cubicBezTo>
                        <a:cubicBezTo>
                          <a:pt x="2769" y="562"/>
                          <a:pt x="2752" y="634"/>
                          <a:pt x="2792" y="689"/>
                        </a:cubicBezTo>
                        <a:cubicBezTo>
                          <a:pt x="2800" y="700"/>
                          <a:pt x="2817" y="697"/>
                          <a:pt x="2830" y="701"/>
                        </a:cubicBezTo>
                        <a:cubicBezTo>
                          <a:pt x="2842" y="709"/>
                          <a:pt x="2854" y="719"/>
                          <a:pt x="2867" y="726"/>
                        </a:cubicBezTo>
                        <a:cubicBezTo>
                          <a:pt x="2879" y="732"/>
                          <a:pt x="2901" y="726"/>
                          <a:pt x="2905" y="739"/>
                        </a:cubicBezTo>
                        <a:cubicBezTo>
                          <a:pt x="2961" y="909"/>
                          <a:pt x="2848" y="866"/>
                          <a:pt x="2992" y="889"/>
                        </a:cubicBezTo>
                        <a:cubicBezTo>
                          <a:pt x="3019" y="1040"/>
                          <a:pt x="2990" y="1053"/>
                          <a:pt x="3130" y="1077"/>
                        </a:cubicBezTo>
                        <a:cubicBezTo>
                          <a:pt x="3138" y="1179"/>
                          <a:pt x="3105" y="1270"/>
                          <a:pt x="3205" y="1302"/>
                        </a:cubicBezTo>
                        <a:cubicBezTo>
                          <a:pt x="3266" y="1342"/>
                          <a:pt x="3335" y="1366"/>
                          <a:pt x="3406" y="1377"/>
                        </a:cubicBezTo>
                        <a:cubicBezTo>
                          <a:pt x="3414" y="1386"/>
                          <a:pt x="3419" y="1400"/>
                          <a:pt x="3431" y="1403"/>
                        </a:cubicBezTo>
                        <a:cubicBezTo>
                          <a:pt x="3467" y="1413"/>
                          <a:pt x="3519" y="1386"/>
                          <a:pt x="3543" y="1415"/>
                        </a:cubicBezTo>
                        <a:cubicBezTo>
                          <a:pt x="3573" y="1450"/>
                          <a:pt x="3543" y="1509"/>
                          <a:pt x="3556" y="1553"/>
                        </a:cubicBezTo>
                        <a:cubicBezTo>
                          <a:pt x="3568" y="1593"/>
                          <a:pt x="3603" y="1589"/>
                          <a:pt x="3631" y="1603"/>
                        </a:cubicBezTo>
                        <a:cubicBezTo>
                          <a:pt x="3660" y="1618"/>
                          <a:pt x="3676" y="1654"/>
                          <a:pt x="3706" y="1665"/>
                        </a:cubicBezTo>
                        <a:cubicBezTo>
                          <a:pt x="3738" y="1676"/>
                          <a:pt x="3773" y="1672"/>
                          <a:pt x="3806" y="1678"/>
                        </a:cubicBezTo>
                        <a:cubicBezTo>
                          <a:pt x="3844" y="1685"/>
                          <a:pt x="3881" y="1695"/>
                          <a:pt x="3919" y="1703"/>
                        </a:cubicBezTo>
                        <a:cubicBezTo>
                          <a:pt x="3923" y="1741"/>
                          <a:pt x="3909" y="1785"/>
                          <a:pt x="3931" y="1816"/>
                        </a:cubicBezTo>
                        <a:cubicBezTo>
                          <a:pt x="3946" y="1837"/>
                          <a:pt x="3983" y="1819"/>
                          <a:pt x="4007" y="1828"/>
                        </a:cubicBezTo>
                        <a:cubicBezTo>
                          <a:pt x="4018" y="1832"/>
                          <a:pt x="4024" y="1845"/>
                          <a:pt x="4032" y="185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3" name="Freeform 14"/>
                  <p:cNvSpPr>
                    <a:spLocks/>
                  </p:cNvSpPr>
                  <p:nvPr/>
                </p:nvSpPr>
                <p:spPr bwMode="auto">
                  <a:xfrm>
                    <a:off x="2479" y="7780"/>
                    <a:ext cx="3870" cy="1928"/>
                  </a:xfrm>
                  <a:custGeom>
                    <a:avLst/>
                    <a:gdLst>
                      <a:gd name="T0" fmla="*/ 0 w 3870"/>
                      <a:gd name="T1" fmla="*/ 1928 h 1928"/>
                      <a:gd name="T2" fmla="*/ 201 w 3870"/>
                      <a:gd name="T3" fmla="*/ 1803 h 1928"/>
                      <a:gd name="T4" fmla="*/ 351 w 3870"/>
                      <a:gd name="T5" fmla="*/ 1652 h 1928"/>
                      <a:gd name="T6" fmla="*/ 539 w 3870"/>
                      <a:gd name="T7" fmla="*/ 1615 h 1928"/>
                      <a:gd name="T8" fmla="*/ 639 w 3870"/>
                      <a:gd name="T9" fmla="*/ 1477 h 1928"/>
                      <a:gd name="T10" fmla="*/ 727 w 3870"/>
                      <a:gd name="T11" fmla="*/ 1465 h 1928"/>
                      <a:gd name="T12" fmla="*/ 827 w 3870"/>
                      <a:gd name="T13" fmla="*/ 1277 h 1928"/>
                      <a:gd name="T14" fmla="*/ 864 w 3870"/>
                      <a:gd name="T15" fmla="*/ 1202 h 1928"/>
                      <a:gd name="T16" fmla="*/ 1027 w 3870"/>
                      <a:gd name="T17" fmla="*/ 1177 h 1928"/>
                      <a:gd name="T18" fmla="*/ 1140 w 3870"/>
                      <a:gd name="T19" fmla="*/ 1126 h 1928"/>
                      <a:gd name="T20" fmla="*/ 1202 w 3870"/>
                      <a:gd name="T21" fmla="*/ 939 h 1928"/>
                      <a:gd name="T22" fmla="*/ 1215 w 3870"/>
                      <a:gd name="T23" fmla="*/ 901 h 1928"/>
                      <a:gd name="T24" fmla="*/ 1365 w 3870"/>
                      <a:gd name="T25" fmla="*/ 876 h 1928"/>
                      <a:gd name="T26" fmla="*/ 1428 w 3870"/>
                      <a:gd name="T27" fmla="*/ 788 h 1928"/>
                      <a:gd name="T28" fmla="*/ 1503 w 3870"/>
                      <a:gd name="T29" fmla="*/ 601 h 1928"/>
                      <a:gd name="T30" fmla="*/ 1691 w 3870"/>
                      <a:gd name="T31" fmla="*/ 538 h 1928"/>
                      <a:gd name="T32" fmla="*/ 1703 w 3870"/>
                      <a:gd name="T33" fmla="*/ 488 h 1928"/>
                      <a:gd name="T34" fmla="*/ 1803 w 3870"/>
                      <a:gd name="T35" fmla="*/ 388 h 1928"/>
                      <a:gd name="T36" fmla="*/ 1879 w 3870"/>
                      <a:gd name="T37" fmla="*/ 400 h 1928"/>
                      <a:gd name="T38" fmla="*/ 1954 w 3870"/>
                      <a:gd name="T39" fmla="*/ 413 h 1928"/>
                      <a:gd name="T40" fmla="*/ 1991 w 3870"/>
                      <a:gd name="T41" fmla="*/ 375 h 1928"/>
                      <a:gd name="T42" fmla="*/ 2029 w 3870"/>
                      <a:gd name="T43" fmla="*/ 300 h 1928"/>
                      <a:gd name="T44" fmla="*/ 2229 w 3870"/>
                      <a:gd name="T45" fmla="*/ 225 h 1928"/>
                      <a:gd name="T46" fmla="*/ 2254 w 3870"/>
                      <a:gd name="T47" fmla="*/ 162 h 1928"/>
                      <a:gd name="T48" fmla="*/ 2292 w 3870"/>
                      <a:gd name="T49" fmla="*/ 150 h 1928"/>
                      <a:gd name="T50" fmla="*/ 2455 w 3870"/>
                      <a:gd name="T51" fmla="*/ 112 h 1928"/>
                      <a:gd name="T52" fmla="*/ 2517 w 3870"/>
                      <a:gd name="T53" fmla="*/ 37 h 1928"/>
                      <a:gd name="T54" fmla="*/ 2605 w 3870"/>
                      <a:gd name="T55" fmla="*/ 0 h 1928"/>
                      <a:gd name="T56" fmla="*/ 2893 w 3870"/>
                      <a:gd name="T57" fmla="*/ 50 h 1928"/>
                      <a:gd name="T58" fmla="*/ 2905 w 3870"/>
                      <a:gd name="T59" fmla="*/ 87 h 1928"/>
                      <a:gd name="T60" fmla="*/ 3006 w 3870"/>
                      <a:gd name="T61" fmla="*/ 100 h 1928"/>
                      <a:gd name="T62" fmla="*/ 3131 w 3870"/>
                      <a:gd name="T63" fmla="*/ 288 h 1928"/>
                      <a:gd name="T64" fmla="*/ 3168 w 3870"/>
                      <a:gd name="T65" fmla="*/ 475 h 1928"/>
                      <a:gd name="T66" fmla="*/ 3268 w 3870"/>
                      <a:gd name="T67" fmla="*/ 576 h 1928"/>
                      <a:gd name="T68" fmla="*/ 3281 w 3870"/>
                      <a:gd name="T69" fmla="*/ 651 h 1928"/>
                      <a:gd name="T70" fmla="*/ 3319 w 3870"/>
                      <a:gd name="T71" fmla="*/ 663 h 1928"/>
                      <a:gd name="T72" fmla="*/ 3356 w 3870"/>
                      <a:gd name="T73" fmla="*/ 688 h 1928"/>
                      <a:gd name="T74" fmla="*/ 3419 w 3870"/>
                      <a:gd name="T75" fmla="*/ 838 h 1928"/>
                      <a:gd name="T76" fmla="*/ 3469 w 3870"/>
                      <a:gd name="T77" fmla="*/ 876 h 1928"/>
                      <a:gd name="T78" fmla="*/ 3506 w 3870"/>
                      <a:gd name="T79" fmla="*/ 914 h 1928"/>
                      <a:gd name="T80" fmla="*/ 3569 w 3870"/>
                      <a:gd name="T81" fmla="*/ 1252 h 1928"/>
                      <a:gd name="T82" fmla="*/ 3694 w 3870"/>
                      <a:gd name="T83" fmla="*/ 1414 h 1928"/>
                      <a:gd name="T84" fmla="*/ 3794 w 3870"/>
                      <a:gd name="T85" fmla="*/ 1477 h 1928"/>
                      <a:gd name="T86" fmla="*/ 3832 w 3870"/>
                      <a:gd name="T87" fmla="*/ 1627 h 1928"/>
                      <a:gd name="T88" fmla="*/ 3844 w 3870"/>
                      <a:gd name="T89" fmla="*/ 1665 h 1928"/>
                      <a:gd name="T90" fmla="*/ 3870 w 3870"/>
                      <a:gd name="T91" fmla="*/ 1665 h 192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3870"/>
                      <a:gd name="T139" fmla="*/ 0 h 1928"/>
                      <a:gd name="T140" fmla="*/ 3870 w 3870"/>
                      <a:gd name="T141" fmla="*/ 1928 h 192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3870" h="1928">
                        <a:moveTo>
                          <a:pt x="0" y="1928"/>
                        </a:moveTo>
                        <a:cubicBezTo>
                          <a:pt x="44" y="1798"/>
                          <a:pt x="57" y="1817"/>
                          <a:pt x="201" y="1803"/>
                        </a:cubicBezTo>
                        <a:cubicBezTo>
                          <a:pt x="251" y="1753"/>
                          <a:pt x="301" y="1702"/>
                          <a:pt x="351" y="1652"/>
                        </a:cubicBezTo>
                        <a:cubicBezTo>
                          <a:pt x="396" y="1607"/>
                          <a:pt x="476" y="1627"/>
                          <a:pt x="539" y="1615"/>
                        </a:cubicBezTo>
                        <a:cubicBezTo>
                          <a:pt x="574" y="1509"/>
                          <a:pt x="545" y="1500"/>
                          <a:pt x="639" y="1477"/>
                        </a:cubicBezTo>
                        <a:cubicBezTo>
                          <a:pt x="668" y="1470"/>
                          <a:pt x="698" y="1469"/>
                          <a:pt x="727" y="1465"/>
                        </a:cubicBezTo>
                        <a:cubicBezTo>
                          <a:pt x="794" y="1420"/>
                          <a:pt x="801" y="1355"/>
                          <a:pt x="827" y="1277"/>
                        </a:cubicBezTo>
                        <a:cubicBezTo>
                          <a:pt x="832" y="1262"/>
                          <a:pt x="844" y="1208"/>
                          <a:pt x="864" y="1202"/>
                        </a:cubicBezTo>
                        <a:cubicBezTo>
                          <a:pt x="916" y="1185"/>
                          <a:pt x="973" y="1185"/>
                          <a:pt x="1027" y="1177"/>
                        </a:cubicBezTo>
                        <a:cubicBezTo>
                          <a:pt x="1068" y="1163"/>
                          <a:pt x="1099" y="1140"/>
                          <a:pt x="1140" y="1126"/>
                        </a:cubicBezTo>
                        <a:cubicBezTo>
                          <a:pt x="1160" y="1035"/>
                          <a:pt x="1166" y="1010"/>
                          <a:pt x="1202" y="939"/>
                        </a:cubicBezTo>
                        <a:cubicBezTo>
                          <a:pt x="1208" y="927"/>
                          <a:pt x="1203" y="906"/>
                          <a:pt x="1215" y="901"/>
                        </a:cubicBezTo>
                        <a:cubicBezTo>
                          <a:pt x="1262" y="883"/>
                          <a:pt x="1315" y="884"/>
                          <a:pt x="1365" y="876"/>
                        </a:cubicBezTo>
                        <a:cubicBezTo>
                          <a:pt x="1371" y="868"/>
                          <a:pt x="1421" y="804"/>
                          <a:pt x="1428" y="788"/>
                        </a:cubicBezTo>
                        <a:cubicBezTo>
                          <a:pt x="1458" y="715"/>
                          <a:pt x="1462" y="662"/>
                          <a:pt x="1503" y="601"/>
                        </a:cubicBezTo>
                        <a:cubicBezTo>
                          <a:pt x="1537" y="494"/>
                          <a:pt x="1484" y="620"/>
                          <a:pt x="1691" y="538"/>
                        </a:cubicBezTo>
                        <a:cubicBezTo>
                          <a:pt x="1707" y="532"/>
                          <a:pt x="1695" y="503"/>
                          <a:pt x="1703" y="488"/>
                        </a:cubicBezTo>
                        <a:cubicBezTo>
                          <a:pt x="1723" y="453"/>
                          <a:pt x="1770" y="410"/>
                          <a:pt x="1803" y="388"/>
                        </a:cubicBezTo>
                        <a:cubicBezTo>
                          <a:pt x="1828" y="392"/>
                          <a:pt x="1855" y="392"/>
                          <a:pt x="1879" y="400"/>
                        </a:cubicBezTo>
                        <a:cubicBezTo>
                          <a:pt x="1953" y="424"/>
                          <a:pt x="1879" y="437"/>
                          <a:pt x="1954" y="413"/>
                        </a:cubicBezTo>
                        <a:cubicBezTo>
                          <a:pt x="1966" y="400"/>
                          <a:pt x="1981" y="390"/>
                          <a:pt x="1991" y="375"/>
                        </a:cubicBezTo>
                        <a:cubicBezTo>
                          <a:pt x="2030" y="316"/>
                          <a:pt x="1972" y="358"/>
                          <a:pt x="2029" y="300"/>
                        </a:cubicBezTo>
                        <a:cubicBezTo>
                          <a:pt x="2070" y="259"/>
                          <a:pt x="2185" y="239"/>
                          <a:pt x="2229" y="225"/>
                        </a:cubicBezTo>
                        <a:cubicBezTo>
                          <a:pt x="2237" y="204"/>
                          <a:pt x="2239" y="179"/>
                          <a:pt x="2254" y="162"/>
                        </a:cubicBezTo>
                        <a:cubicBezTo>
                          <a:pt x="2263" y="152"/>
                          <a:pt x="2280" y="156"/>
                          <a:pt x="2292" y="150"/>
                        </a:cubicBezTo>
                        <a:cubicBezTo>
                          <a:pt x="2398" y="98"/>
                          <a:pt x="2219" y="136"/>
                          <a:pt x="2455" y="112"/>
                        </a:cubicBezTo>
                        <a:cubicBezTo>
                          <a:pt x="2478" y="89"/>
                          <a:pt x="2492" y="58"/>
                          <a:pt x="2517" y="37"/>
                        </a:cubicBezTo>
                        <a:cubicBezTo>
                          <a:pt x="2539" y="19"/>
                          <a:pt x="2578" y="9"/>
                          <a:pt x="2605" y="0"/>
                        </a:cubicBezTo>
                        <a:cubicBezTo>
                          <a:pt x="2677" y="11"/>
                          <a:pt x="2868" y="42"/>
                          <a:pt x="2893" y="50"/>
                        </a:cubicBezTo>
                        <a:cubicBezTo>
                          <a:pt x="2905" y="54"/>
                          <a:pt x="2893" y="82"/>
                          <a:pt x="2905" y="87"/>
                        </a:cubicBezTo>
                        <a:cubicBezTo>
                          <a:pt x="2936" y="101"/>
                          <a:pt x="2972" y="96"/>
                          <a:pt x="3006" y="100"/>
                        </a:cubicBezTo>
                        <a:cubicBezTo>
                          <a:pt x="3040" y="205"/>
                          <a:pt x="3017" y="249"/>
                          <a:pt x="3131" y="288"/>
                        </a:cubicBezTo>
                        <a:cubicBezTo>
                          <a:pt x="3192" y="378"/>
                          <a:pt x="3128" y="270"/>
                          <a:pt x="3168" y="475"/>
                        </a:cubicBezTo>
                        <a:cubicBezTo>
                          <a:pt x="3176" y="514"/>
                          <a:pt x="3242" y="550"/>
                          <a:pt x="3268" y="576"/>
                        </a:cubicBezTo>
                        <a:cubicBezTo>
                          <a:pt x="3272" y="601"/>
                          <a:pt x="3268" y="629"/>
                          <a:pt x="3281" y="651"/>
                        </a:cubicBezTo>
                        <a:cubicBezTo>
                          <a:pt x="3288" y="662"/>
                          <a:pt x="3307" y="657"/>
                          <a:pt x="3319" y="663"/>
                        </a:cubicBezTo>
                        <a:cubicBezTo>
                          <a:pt x="3332" y="670"/>
                          <a:pt x="3344" y="680"/>
                          <a:pt x="3356" y="688"/>
                        </a:cubicBezTo>
                        <a:cubicBezTo>
                          <a:pt x="3403" y="759"/>
                          <a:pt x="3376" y="712"/>
                          <a:pt x="3419" y="838"/>
                        </a:cubicBezTo>
                        <a:cubicBezTo>
                          <a:pt x="3426" y="858"/>
                          <a:pt x="3453" y="862"/>
                          <a:pt x="3469" y="876"/>
                        </a:cubicBezTo>
                        <a:cubicBezTo>
                          <a:pt x="3482" y="888"/>
                          <a:pt x="3494" y="901"/>
                          <a:pt x="3506" y="914"/>
                        </a:cubicBezTo>
                        <a:cubicBezTo>
                          <a:pt x="3572" y="1108"/>
                          <a:pt x="3533" y="967"/>
                          <a:pt x="3569" y="1252"/>
                        </a:cubicBezTo>
                        <a:cubicBezTo>
                          <a:pt x="3580" y="1339"/>
                          <a:pt x="3606" y="1393"/>
                          <a:pt x="3694" y="1414"/>
                        </a:cubicBezTo>
                        <a:cubicBezTo>
                          <a:pt x="3724" y="1445"/>
                          <a:pt x="3758" y="1452"/>
                          <a:pt x="3794" y="1477"/>
                        </a:cubicBezTo>
                        <a:cubicBezTo>
                          <a:pt x="3813" y="1605"/>
                          <a:pt x="3794" y="1524"/>
                          <a:pt x="3832" y="1627"/>
                        </a:cubicBezTo>
                        <a:cubicBezTo>
                          <a:pt x="3837" y="1639"/>
                          <a:pt x="3835" y="1656"/>
                          <a:pt x="3844" y="1665"/>
                        </a:cubicBezTo>
                        <a:cubicBezTo>
                          <a:pt x="3850" y="1671"/>
                          <a:pt x="3861" y="1665"/>
                          <a:pt x="3870" y="1665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832" y="6633"/>
                    <a:ext cx="0" cy="32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184" y="6633"/>
                    <a:ext cx="3" cy="37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05" y="10053"/>
                    <a:ext cx="298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187" y="10053"/>
                    <a:ext cx="220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4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2" y="10233"/>
                    <a:ext cx="781" cy="72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Aft>
                        <a:spcPts val="1000"/>
                      </a:spcAft>
                    </a:pPr>
                    <a:r>
                      <a:rPr lang="en-US" altLang="hu-HU" sz="2200" dirty="0">
                        <a:latin typeface="Calibri" panose="020F0502020204030204" pitchFamily="34" charset="0"/>
                      </a:rPr>
                      <a:t>R</a:t>
                    </a:r>
                    <a:r>
                      <a:rPr lang="en-US" altLang="hu-HU" sz="2200" baseline="-25000" dirty="0">
                        <a:latin typeface="Calibri" panose="020F0502020204030204" pitchFamily="34" charset="0"/>
                      </a:rPr>
                      <a:t>1</a:t>
                    </a:r>
                    <a:endParaRPr lang="hu-HU" altLang="hu-HU" sz="2200" dirty="0"/>
                  </a:p>
                </p:txBody>
              </p:sp>
              <p:sp>
                <p:nvSpPr>
                  <p:cNvPr id="49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4" y="10233"/>
                    <a:ext cx="781" cy="72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Aft>
                        <a:spcPts val="1000"/>
                      </a:spcAft>
                    </a:pPr>
                    <a:r>
                      <a:rPr lang="en-US" altLang="hu-HU" sz="2200" dirty="0">
                        <a:latin typeface="Calibri" panose="020F0502020204030204" pitchFamily="34" charset="0"/>
                      </a:rPr>
                      <a:t>R</a:t>
                    </a:r>
                    <a:r>
                      <a:rPr lang="en-US" altLang="hu-HU" sz="2200" baseline="-25000" dirty="0">
                        <a:latin typeface="Calibri" panose="020F0502020204030204" pitchFamily="34" charset="0"/>
                      </a:rPr>
                      <a:t>2</a:t>
                    </a:r>
                    <a:endParaRPr lang="hu-HU" altLang="hu-HU" sz="2200" dirty="0"/>
                  </a:p>
                </p:txBody>
              </p:sp>
              <p:sp>
                <p:nvSpPr>
                  <p:cNvPr id="50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5" y="6273"/>
                    <a:ext cx="1207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Aft>
                        <a:spcPts val="1000"/>
                      </a:spcAft>
                    </a:pPr>
                    <a:r>
                      <a:rPr lang="en-US" altLang="hu-HU" sz="2200" dirty="0">
                        <a:latin typeface="Calibri" panose="020F0502020204030204" pitchFamily="34" charset="0"/>
                      </a:rPr>
                      <a:t>P(x,</a:t>
                    </a:r>
                    <a:r>
                      <a:rPr lang="en-US" altLang="hu-HU" sz="2200" dirty="0">
                        <a:latin typeface="Times New Roman" panose="02020603050405020304" pitchFamily="18" charset="0"/>
                        <a:sym typeface="Symbol" panose="05050102010706020507" pitchFamily="18" charset="2"/>
                      </a:rPr>
                      <a:t></a:t>
                    </a:r>
                    <a:r>
                      <a:rPr lang="en-US" altLang="hu-HU" sz="2200" baseline="-25000" dirty="0" err="1">
                        <a:latin typeface="Calibri" panose="020F0502020204030204" pitchFamily="34" charset="0"/>
                      </a:rPr>
                      <a:t>i</a:t>
                    </a:r>
                    <a:r>
                      <a:rPr lang="en-US" altLang="hu-HU" sz="2200" dirty="0">
                        <a:latin typeface="Calibri" panose="020F0502020204030204" pitchFamily="34" charset="0"/>
                      </a:rPr>
                      <a:t>)</a:t>
                    </a:r>
                    <a:endParaRPr lang="hu-HU" altLang="hu-HU" sz="2200" dirty="0"/>
                  </a:p>
                </p:txBody>
              </p:sp>
              <p:sp>
                <p:nvSpPr>
                  <p:cNvPr id="51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" y="7173"/>
                    <a:ext cx="713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Aft>
                        <a:spcPts val="1000"/>
                      </a:spcAft>
                    </a:pPr>
                    <a:r>
                      <a:rPr lang="en-US" altLang="hu-HU" sz="2200" dirty="0">
                        <a:latin typeface="Times New Roman" panose="02020603050405020304" pitchFamily="18" charset="0"/>
                        <a:sym typeface="Symbol" panose="05050102010706020507" pitchFamily="18" charset="2"/>
                      </a:rPr>
                      <a:t>c</a:t>
                    </a:r>
                    <a:r>
                      <a:rPr lang="en-US" altLang="hu-HU" sz="2200" baseline="-25000" dirty="0">
                        <a:latin typeface="Calibri" panose="020F0502020204030204" pitchFamily="34" charset="0"/>
                      </a:rPr>
                      <a:t>1</a:t>
                    </a:r>
                    <a:endParaRPr lang="hu-HU" altLang="hu-HU" sz="2200" dirty="0"/>
                  </a:p>
                </p:txBody>
              </p:sp>
              <p:sp>
                <p:nvSpPr>
                  <p:cNvPr id="52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97" y="7173"/>
                    <a:ext cx="568" cy="54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Aft>
                        <a:spcPts val="1000"/>
                      </a:spcAft>
                    </a:pPr>
                    <a:r>
                      <a:rPr lang="en-US" altLang="hu-HU" sz="2200" dirty="0">
                        <a:latin typeface="Times New Roman" panose="02020603050405020304" pitchFamily="18" charset="0"/>
                        <a:sym typeface="Symbol" panose="05050102010706020507" pitchFamily="18" charset="2"/>
                      </a:rPr>
                      <a:t>c</a:t>
                    </a:r>
                    <a:r>
                      <a:rPr lang="en-US" altLang="hu-HU" sz="2200" baseline="-25000" dirty="0">
                        <a:latin typeface="Calibri" panose="020F0502020204030204" pitchFamily="34" charset="0"/>
                      </a:rPr>
                      <a:t>2</a:t>
                    </a:r>
                    <a:endParaRPr lang="hu-HU" altLang="hu-HU" sz="2200" dirty="0"/>
                  </a:p>
                </p:txBody>
              </p:sp>
              <p:sp>
                <p:nvSpPr>
                  <p:cNvPr id="53" name="Freeform 24"/>
                  <p:cNvSpPr>
                    <a:spLocks/>
                  </p:cNvSpPr>
                  <p:nvPr/>
                </p:nvSpPr>
                <p:spPr bwMode="auto">
                  <a:xfrm>
                    <a:off x="2592" y="9595"/>
                    <a:ext cx="175" cy="121"/>
                  </a:xfrm>
                  <a:custGeom>
                    <a:avLst/>
                    <a:gdLst>
                      <a:gd name="T0" fmla="*/ 0 w 175"/>
                      <a:gd name="T1" fmla="*/ 0 h 121"/>
                      <a:gd name="T2" fmla="*/ 138 w 175"/>
                      <a:gd name="T3" fmla="*/ 75 h 121"/>
                      <a:gd name="T4" fmla="*/ 175 w 175"/>
                      <a:gd name="T5" fmla="*/ 113 h 121"/>
                      <a:gd name="T6" fmla="*/ 0 60000 65536"/>
                      <a:gd name="T7" fmla="*/ 0 60000 65536"/>
                      <a:gd name="T8" fmla="*/ 0 60000 65536"/>
                      <a:gd name="T9" fmla="*/ 0 w 175"/>
                      <a:gd name="T10" fmla="*/ 0 h 121"/>
                      <a:gd name="T11" fmla="*/ 175 w 175"/>
                      <a:gd name="T12" fmla="*/ 121 h 12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5" h="121">
                        <a:moveTo>
                          <a:pt x="0" y="0"/>
                        </a:moveTo>
                        <a:cubicBezTo>
                          <a:pt x="47" y="28"/>
                          <a:pt x="93" y="45"/>
                          <a:pt x="138" y="75"/>
                        </a:cubicBezTo>
                        <a:cubicBezTo>
                          <a:pt x="153" y="121"/>
                          <a:pt x="137" y="113"/>
                          <a:pt x="175" y="113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4" name="Freeform 25"/>
                  <p:cNvSpPr>
                    <a:spLocks/>
                  </p:cNvSpPr>
                  <p:nvPr/>
                </p:nvSpPr>
                <p:spPr bwMode="auto">
                  <a:xfrm>
                    <a:off x="2838" y="9445"/>
                    <a:ext cx="205" cy="238"/>
                  </a:xfrm>
                  <a:custGeom>
                    <a:avLst/>
                    <a:gdLst>
                      <a:gd name="T0" fmla="*/ 2 w 267"/>
                      <a:gd name="T1" fmla="*/ 41 h 216"/>
                      <a:gd name="T2" fmla="*/ 5 w 267"/>
                      <a:gd name="T3" fmla="*/ 174 h 216"/>
                      <a:gd name="T4" fmla="*/ 5 w 267"/>
                      <a:gd name="T5" fmla="*/ 272 h 216"/>
                      <a:gd name="T6" fmla="*/ 10 w 267"/>
                      <a:gd name="T7" fmla="*/ 370 h 216"/>
                      <a:gd name="T8" fmla="*/ 12 w 267"/>
                      <a:gd name="T9" fmla="*/ 468 h 216"/>
                      <a:gd name="T10" fmla="*/ 16 w 267"/>
                      <a:gd name="T11" fmla="*/ 538 h 216"/>
                      <a:gd name="T12" fmla="*/ 19 w 267"/>
                      <a:gd name="T13" fmla="*/ 569 h 21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67"/>
                      <a:gd name="T22" fmla="*/ 0 h 216"/>
                      <a:gd name="T23" fmla="*/ 267 w 267"/>
                      <a:gd name="T24" fmla="*/ 216 h 21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67" h="216">
                        <a:moveTo>
                          <a:pt x="16" y="15"/>
                        </a:moveTo>
                        <a:cubicBezTo>
                          <a:pt x="50" y="115"/>
                          <a:pt x="0" y="0"/>
                          <a:pt x="66" y="66"/>
                        </a:cubicBezTo>
                        <a:cubicBezTo>
                          <a:pt x="75" y="75"/>
                          <a:pt x="70" y="94"/>
                          <a:pt x="79" y="103"/>
                        </a:cubicBezTo>
                        <a:cubicBezTo>
                          <a:pt x="96" y="120"/>
                          <a:pt x="122" y="126"/>
                          <a:pt x="142" y="141"/>
                        </a:cubicBezTo>
                        <a:cubicBezTo>
                          <a:pt x="156" y="151"/>
                          <a:pt x="165" y="168"/>
                          <a:pt x="179" y="178"/>
                        </a:cubicBezTo>
                        <a:cubicBezTo>
                          <a:pt x="194" y="189"/>
                          <a:pt x="212" y="196"/>
                          <a:pt x="229" y="203"/>
                        </a:cubicBezTo>
                        <a:cubicBezTo>
                          <a:pt x="241" y="208"/>
                          <a:pt x="267" y="216"/>
                          <a:pt x="267" y="21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5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980" y="9333"/>
                    <a:ext cx="284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193" y="9153"/>
                    <a:ext cx="355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7" name="Line 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5" y="8973"/>
                    <a:ext cx="426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59" name="Line 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77" y="8973"/>
                    <a:ext cx="497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0" name="Line 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619" y="8793"/>
                    <a:ext cx="568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1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03" y="8433"/>
                    <a:ext cx="284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2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71" y="9513"/>
                    <a:ext cx="142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3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7" y="9333"/>
                    <a:ext cx="284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116" y="8253"/>
                    <a:ext cx="0" cy="900"/>
                  </a:xfrm>
                  <a:prstGeom prst="line">
                    <a:avLst/>
                  </a:prstGeom>
                  <a:noFill/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65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4" y="8433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B05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2643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Probability estimation with discrete features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How </a:t>
            </a:r>
            <a:r>
              <a:rPr lang="en-US" sz="2800" dirty="0"/>
              <a:t>can we estimate the distribution of discrete features? By simple </a:t>
            </a:r>
            <a:r>
              <a:rPr lang="en-US" sz="2800" dirty="0" smtClean="0"/>
              <a:t>counting:</a:t>
            </a:r>
            <a:endParaRPr lang="hu-HU" sz="2800" dirty="0"/>
          </a:p>
          <a:p>
            <a:pPr lvl="1"/>
            <a:endParaRPr lang="hu-HU" sz="24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hu-HU" sz="2400" dirty="0" smtClean="0"/>
          </a:p>
          <a:p>
            <a:pPr lvl="1"/>
            <a:r>
              <a:rPr lang="hu-HU" sz="2400" dirty="0" smtClean="0"/>
              <a:t>P(</a:t>
            </a:r>
            <a:r>
              <a:rPr lang="hu-HU" sz="2400" dirty="0" err="1" smtClean="0"/>
              <a:t>Joint</a:t>
            </a:r>
            <a:r>
              <a:rPr lang="hu-HU" sz="2400" dirty="0" smtClean="0"/>
              <a:t>_</a:t>
            </a:r>
            <a:r>
              <a:rPr lang="hu-HU" sz="2400" dirty="0" err="1" smtClean="0"/>
              <a:t>pain</a:t>
            </a:r>
            <a:r>
              <a:rPr lang="hu-HU" sz="2400" dirty="0" smtClean="0"/>
              <a:t>=No | </a:t>
            </a:r>
            <a:r>
              <a:rPr lang="hu-HU" sz="2400" dirty="0" err="1" smtClean="0"/>
              <a:t>Infuenza</a:t>
            </a:r>
            <a:r>
              <a:rPr lang="hu-HU" sz="2400" dirty="0" smtClean="0"/>
              <a:t>=</a:t>
            </a:r>
            <a:r>
              <a:rPr lang="hu-HU" sz="2400" dirty="0" err="1" smtClean="0"/>
              <a:t>Yes</a:t>
            </a:r>
            <a:r>
              <a:rPr lang="hu-HU" sz="2400" dirty="0" smtClean="0"/>
              <a:t>) ≈ 1/3</a:t>
            </a:r>
          </a:p>
          <a:p>
            <a:r>
              <a:rPr lang="en-US" sz="2800" dirty="0" smtClean="0"/>
              <a:t>It works fine for few possible values and lots of examples</a:t>
            </a:r>
            <a:r>
              <a:rPr lang="hu-HU" sz="2800" dirty="0" smtClean="0"/>
              <a:t>…</a:t>
            </a:r>
          </a:p>
          <a:p>
            <a:pPr lvl="1"/>
            <a:r>
              <a:rPr lang="en-US" sz="2400" dirty="0" smtClean="0"/>
              <a:t>Many possible values and/or few examples</a:t>
            </a:r>
            <a:r>
              <a:rPr lang="hu-HU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unreliable estimates</a:t>
            </a:r>
            <a:endParaRPr lang="hu-HU" sz="2400" dirty="0" smtClean="0"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It can be handled, but</a:t>
            </a:r>
            <a:r>
              <a:rPr lang="hu-HU" sz="2400" dirty="0" smtClean="0">
                <a:sym typeface="Wingdings" panose="05000000000000000000" pitchFamily="2" charset="2"/>
              </a:rPr>
              <a:t>… (</a:t>
            </a:r>
            <a:r>
              <a:rPr lang="en-US" sz="2400" dirty="0" smtClean="0">
                <a:sym typeface="Wingdings" panose="05000000000000000000" pitchFamily="2" charset="2"/>
              </a:rPr>
              <a:t>“</a:t>
            </a:r>
            <a:r>
              <a:rPr lang="hu-HU" sz="2400" dirty="0" err="1" smtClean="0">
                <a:sym typeface="Wingdings" panose="05000000000000000000" pitchFamily="2" charset="2"/>
              </a:rPr>
              <a:t>garbage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in</a:t>
            </a:r>
            <a:r>
              <a:rPr lang="hu-HU" sz="2400" dirty="0" smtClean="0">
                <a:sym typeface="Wingdings" panose="05000000000000000000" pitchFamily="2" charset="2"/>
              </a:rPr>
              <a:t>, </a:t>
            </a:r>
            <a:r>
              <a:rPr lang="hu-HU" sz="2400" dirty="0" err="1" smtClean="0">
                <a:sym typeface="Wingdings" panose="05000000000000000000" pitchFamily="2" charset="2"/>
              </a:rPr>
              <a:t>garbage</a:t>
            </a:r>
            <a:r>
              <a:rPr lang="hu-HU" sz="2400" dirty="0" smtClean="0">
                <a:sym typeface="Wingdings" panose="05000000000000000000" pitchFamily="2" charset="2"/>
              </a:rPr>
              <a:t> out”)</a:t>
            </a:r>
          </a:p>
          <a:p>
            <a:pPr lvl="1"/>
            <a:endParaRPr lang="hu-HU" sz="2400" dirty="0"/>
          </a:p>
          <a:p>
            <a:endParaRPr lang="hu-HU" sz="28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780454"/>
              </p:ext>
            </p:extLst>
          </p:nvPr>
        </p:nvGraphicFramePr>
        <p:xfrm>
          <a:off x="2135560" y="2204864"/>
          <a:ext cx="8064896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Fever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Joint</a:t>
                      </a:r>
                      <a:r>
                        <a:rPr lang="hu-HU" dirty="0" smtClean="0"/>
                        <a:t>_</a:t>
                      </a:r>
                      <a:r>
                        <a:rPr lang="hu-HU" dirty="0" err="1" smtClean="0"/>
                        <a:t>pain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Cough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Influenza</a:t>
                      </a:r>
                      <a:endParaRPr lang="hu-H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38.2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36.7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Dry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No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41.2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Wet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38.5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Dry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37.2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No</a:t>
                      </a:r>
                      <a:endParaRPr lang="hu-H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3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 smtClean="0">
                <a:solidFill>
                  <a:schemeClr val="tx1"/>
                </a:solidFill>
              </a:rPr>
              <a:t>Probability estimation </a:t>
            </a:r>
            <a:r>
              <a:rPr lang="en-US" altLang="hu-HU" sz="4000" dirty="0">
                <a:solidFill>
                  <a:schemeClr val="tx1"/>
                </a:solidFill>
              </a:rPr>
              <a:t>for continuous features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In </a:t>
            </a:r>
            <a:r>
              <a:rPr lang="en-US" sz="2800" dirty="0"/>
              <a:t>the case of a continuous feature set we usually assume that the distribution can be described by some parametric </a:t>
            </a:r>
            <a:r>
              <a:rPr lang="en-US" sz="2800" dirty="0" smtClean="0"/>
              <a:t>curve</a:t>
            </a:r>
          </a:p>
          <a:p>
            <a:pPr lvl="1"/>
            <a:r>
              <a:rPr lang="en-US" sz="2400" dirty="0" smtClean="0"/>
              <a:t>Using </a:t>
            </a:r>
            <a:r>
              <a:rPr lang="en-US" sz="2400" dirty="0"/>
              <a:t>the normal </a:t>
            </a:r>
            <a:r>
              <a:rPr lang="en-US" sz="2400" dirty="0" smtClean="0"/>
              <a:t>(Gaussian</a:t>
            </a:r>
            <a:r>
              <a:rPr lang="en-US" sz="2400" dirty="0"/>
              <a:t>) distribution is the most common solution</a:t>
            </a:r>
            <a:endParaRPr lang="hu-HU" sz="2400" dirty="0"/>
          </a:p>
          <a:p>
            <a:pPr lvl="1"/>
            <a:r>
              <a:rPr lang="hu-HU" sz="2400" dirty="0" err="1"/>
              <a:t>Univariate</a:t>
            </a:r>
            <a:r>
              <a:rPr lang="hu-HU" sz="2400" dirty="0"/>
              <a:t> Gaussian </a:t>
            </a:r>
            <a:r>
              <a:rPr lang="hu-HU" sz="2400" dirty="0" err="1" smtClean="0"/>
              <a:t>distribution</a:t>
            </a:r>
            <a:r>
              <a:rPr lang="en-US" sz="2400" dirty="0" smtClean="0"/>
              <a:t>:</a:t>
            </a:r>
            <a:endParaRPr lang="hu-HU" sz="2400" dirty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pPr lvl="1"/>
            <a:r>
              <a:rPr lang="en-US" sz="2400" dirty="0" smtClean="0"/>
              <a:t>Multivariate </a:t>
            </a:r>
            <a:r>
              <a:rPr lang="hu-HU" sz="2400" dirty="0" smtClean="0"/>
              <a:t>Gaussian </a:t>
            </a:r>
            <a:r>
              <a:rPr lang="hu-HU" sz="2400" dirty="0" err="1"/>
              <a:t>distribution</a:t>
            </a:r>
            <a:r>
              <a:rPr lang="en-US" sz="2400" dirty="0"/>
              <a:t>:</a:t>
            </a:r>
            <a:endParaRPr lang="hu-HU" sz="2400" dirty="0"/>
          </a:p>
          <a:p>
            <a:endParaRPr lang="hu-HU" sz="2800" dirty="0"/>
          </a:p>
        </p:txBody>
      </p:sp>
      <p:pic>
        <p:nvPicPr>
          <p:cNvPr id="4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636912"/>
            <a:ext cx="309562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750284"/>
            <a:ext cx="30861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51" y="3140968"/>
            <a:ext cx="4320059" cy="152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44" y="5085184"/>
            <a:ext cx="603179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Covariance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matrix</a:t>
            </a:r>
            <a:r>
              <a:rPr lang="hu-HU" altLang="hu-HU" dirty="0">
                <a:solidFill>
                  <a:schemeClr val="tx1"/>
                </a:solidFill>
              </a:rPr>
              <a:t> - </a:t>
            </a:r>
            <a:r>
              <a:rPr lang="hu-HU" altLang="hu-HU" dirty="0" err="1">
                <a:solidFill>
                  <a:schemeClr val="tx1"/>
                </a:solidFill>
              </a:rPr>
              <a:t>Examples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/>
              <a:t>will visualize 2D densities using their contour </a:t>
            </a:r>
            <a:r>
              <a:rPr lang="en-US" sz="2800" dirty="0" smtClean="0"/>
              <a:t>lines (…too…)</a:t>
            </a:r>
            <a:endParaRPr lang="hu-H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844824"/>
            <a:ext cx="6408712" cy="431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1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Covariance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matrix</a:t>
            </a:r>
            <a:r>
              <a:rPr lang="hu-HU" altLang="hu-HU" dirty="0">
                <a:solidFill>
                  <a:schemeClr val="tx1"/>
                </a:solidFill>
              </a:rPr>
              <a:t> - </a:t>
            </a:r>
            <a:r>
              <a:rPr lang="hu-HU" altLang="hu-HU" dirty="0" err="1">
                <a:solidFill>
                  <a:schemeClr val="tx1"/>
                </a:solidFill>
              </a:rPr>
              <a:t>Examples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268760"/>
            <a:ext cx="6062465" cy="4525963"/>
          </a:xfrm>
        </p:spPr>
        <p:txBody>
          <a:bodyPr/>
          <a:lstStyle/>
          <a:p>
            <a:r>
              <a:rPr lang="en-US" sz="2800" b="1" dirty="0" smtClean="0"/>
              <a:t>Diagonal </a:t>
            </a:r>
            <a:r>
              <a:rPr lang="en-US" sz="2800" dirty="0"/>
              <a:t>covariance matrix with the </a:t>
            </a:r>
            <a:r>
              <a:rPr lang="en-US" sz="2800" b="1" dirty="0"/>
              <a:t>same variance </a:t>
            </a:r>
            <a:r>
              <a:rPr lang="en-US" sz="2800" dirty="0"/>
              <a:t>for both features</a:t>
            </a:r>
          </a:p>
          <a:p>
            <a:pPr lvl="1"/>
            <a:r>
              <a:rPr lang="en-US" sz="2400" dirty="0"/>
              <a:t>The contour lines are circles</a:t>
            </a:r>
          </a:p>
          <a:p>
            <a:r>
              <a:rPr lang="en-US" sz="2800" b="1" dirty="0"/>
              <a:t>Diagonal </a:t>
            </a:r>
            <a:r>
              <a:rPr lang="en-US" sz="2800" dirty="0"/>
              <a:t>covariance matrix with </a:t>
            </a:r>
            <a:r>
              <a:rPr lang="en-US" sz="2800" b="1" dirty="0"/>
              <a:t>different </a:t>
            </a:r>
            <a:r>
              <a:rPr lang="en-US" sz="2800" dirty="0"/>
              <a:t>variances</a:t>
            </a:r>
          </a:p>
          <a:p>
            <a:pPr lvl="1"/>
            <a:r>
              <a:rPr lang="en-US" sz="2400" dirty="0"/>
              <a:t>Allows stretching the circles along the axes</a:t>
            </a:r>
          </a:p>
          <a:p>
            <a:r>
              <a:rPr lang="en-US" sz="2800" b="1" dirty="0"/>
              <a:t>Non-diagonal </a:t>
            </a:r>
            <a:r>
              <a:rPr lang="en-US" sz="2800" dirty="0"/>
              <a:t>covariance matrix</a:t>
            </a:r>
          </a:p>
          <a:p>
            <a:pPr lvl="1"/>
            <a:r>
              <a:rPr lang="en-US" sz="2400" dirty="0"/>
              <a:t>Allows both stretching and </a:t>
            </a:r>
            <a:r>
              <a:rPr lang="en-US" sz="2400" dirty="0" smtClean="0"/>
              <a:t>rotation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40" y="1209599"/>
            <a:ext cx="19716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www.byclb.com/TR/Tutorials/neural_networks/Ch_4_dosyalar/image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340" y="2973907"/>
            <a:ext cx="1778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s://www.byclb.com/TR/Tutorials/neural_networks/Ch_4_dosyalar/image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424" y="4869160"/>
            <a:ext cx="19986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502" y="1645787"/>
            <a:ext cx="2133898" cy="8230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6160" y="3215892"/>
            <a:ext cx="2042445" cy="86118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7443" y="4869160"/>
            <a:ext cx="3025562" cy="8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>
                <a:solidFill>
                  <a:schemeClr val="tx1"/>
                </a:solidFill>
              </a:rPr>
              <a:t>Decision boundaries for normal distributions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/>
              <a:t>For simplicity, let’s assume that we have only two classes</a:t>
            </a:r>
          </a:p>
          <a:p>
            <a:r>
              <a:rPr lang="en-US" sz="2800" dirty="0"/>
              <a:t>Let’s also assume that they can be described by normal distributions</a:t>
            </a:r>
          </a:p>
          <a:p>
            <a:r>
              <a:rPr lang="en-US" sz="2800" dirty="0"/>
              <a:t>The decision rule requires </a:t>
            </a:r>
            <a:r>
              <a:rPr lang="hu-HU" sz="2800" dirty="0" smtClean="0"/>
              <a:t>P(</a:t>
            </a:r>
            <a:r>
              <a:rPr lang="hu-HU" sz="2800" i="1" dirty="0" err="1" smtClean="0"/>
              <a:t>c</a:t>
            </a:r>
            <a:r>
              <a:rPr lang="hu-HU" sz="2800" i="1" baseline="-25000" dirty="0" err="1" smtClean="0"/>
              <a:t>i</a:t>
            </a:r>
            <a:r>
              <a:rPr lang="hu-HU" sz="2800" dirty="0" smtClean="0"/>
              <a:t>|</a:t>
            </a:r>
            <a:r>
              <a:rPr lang="hu-HU" sz="2800" i="1" dirty="0" smtClean="0"/>
              <a:t>x</a:t>
            </a:r>
            <a:r>
              <a:rPr lang="hu-HU" sz="2800" dirty="0" smtClean="0"/>
              <a:t>) = p(</a:t>
            </a:r>
            <a:r>
              <a:rPr lang="hu-HU" sz="2800" i="1" dirty="0" smtClean="0"/>
              <a:t>x</a:t>
            </a:r>
            <a:r>
              <a:rPr lang="hu-HU" sz="2800" dirty="0" smtClean="0"/>
              <a:t>|</a:t>
            </a:r>
            <a:r>
              <a:rPr lang="hu-HU" sz="2800" i="1" dirty="0" err="1" smtClean="0"/>
              <a:t>c</a:t>
            </a:r>
            <a:r>
              <a:rPr lang="hu-HU" sz="2800" i="1" baseline="-25000" dirty="0" err="1" smtClean="0"/>
              <a:t>i</a:t>
            </a:r>
            <a:r>
              <a:rPr lang="hu-HU" sz="2800" dirty="0" smtClean="0"/>
              <a:t>) · P(</a:t>
            </a:r>
            <a:r>
              <a:rPr lang="hu-HU" sz="2800" i="1" dirty="0" err="1" smtClean="0"/>
              <a:t>c</a:t>
            </a:r>
            <a:r>
              <a:rPr lang="hu-HU" sz="2800" i="1" baseline="-25000" dirty="0" err="1" smtClean="0"/>
              <a:t>i</a:t>
            </a:r>
            <a:r>
              <a:rPr lang="hu-HU" sz="2800" dirty="0" smtClean="0"/>
              <a:t>) / </a:t>
            </a:r>
            <a:r>
              <a:rPr lang="hu-HU" sz="2800" dirty="0" err="1" smtClean="0"/>
              <a:t>p</a:t>
            </a:r>
            <a:r>
              <a:rPr lang="hu-HU" sz="2800" dirty="0" smtClean="0"/>
              <a:t>(</a:t>
            </a:r>
            <a:r>
              <a:rPr lang="hu-HU" sz="2800" i="1" dirty="0" smtClean="0"/>
              <a:t>x</a:t>
            </a:r>
            <a:r>
              <a:rPr lang="hu-HU" sz="2800" dirty="0"/>
              <a:t>)</a:t>
            </a:r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and we choose the class for which this is maximal</a:t>
            </a:r>
            <a:endParaRPr lang="hu-HU" sz="2400" dirty="0" smtClean="0"/>
          </a:p>
          <a:p>
            <a:pPr lvl="1"/>
            <a:r>
              <a:rPr lang="en-US" sz="2400" dirty="0" smtClean="0"/>
              <a:t>Notice that, for a given </a:t>
            </a:r>
            <a:r>
              <a:rPr lang="hu-HU" sz="2400" i="1" dirty="0" smtClean="0"/>
              <a:t>x</a:t>
            </a:r>
            <a:r>
              <a:rPr lang="en-US" sz="2400" i="1" dirty="0" smtClean="0"/>
              <a:t>,</a:t>
            </a:r>
            <a:r>
              <a:rPr lang="hu-HU" sz="2400" dirty="0" smtClean="0"/>
              <a:t> p(</a:t>
            </a:r>
            <a:r>
              <a:rPr lang="hu-HU" sz="2400" i="1" dirty="0" smtClean="0"/>
              <a:t>x</a:t>
            </a:r>
            <a:r>
              <a:rPr lang="hu-HU" sz="2400" dirty="0"/>
              <a:t>) </a:t>
            </a:r>
            <a:r>
              <a:rPr lang="en-US" sz="2400" dirty="0" smtClean="0"/>
              <a:t>is constant</a:t>
            </a:r>
            <a:r>
              <a:rPr lang="hu-HU" sz="2400" dirty="0" smtClean="0"/>
              <a:t>, </a:t>
            </a:r>
            <a:r>
              <a:rPr lang="en-US" sz="2400" dirty="0" smtClean="0"/>
              <a:t>so it </a:t>
            </a:r>
            <a:r>
              <a:rPr lang="en-US" sz="2400" b="1" dirty="0" smtClean="0"/>
              <a:t>does not affect </a:t>
            </a:r>
            <a:r>
              <a:rPr lang="en-US" sz="2400" dirty="0" smtClean="0"/>
              <a:t>the maximization for </a:t>
            </a:r>
            <a:r>
              <a:rPr lang="hu-HU" sz="2400" i="1" dirty="0" smtClean="0"/>
              <a:t>i</a:t>
            </a:r>
            <a:endParaRPr lang="hu-HU" sz="2400" dirty="0"/>
          </a:p>
          <a:p>
            <a:pPr lvl="1"/>
            <a:r>
              <a:rPr lang="en-US" sz="2400" dirty="0" smtClean="0"/>
              <a:t>The same holds for any monotonic transformation</a:t>
            </a:r>
            <a:endParaRPr lang="hu-HU" sz="2400" dirty="0" smtClean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like taking the logarithm</a:t>
            </a:r>
            <a:endParaRPr lang="hu-HU" sz="24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229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>
                <a:solidFill>
                  <a:schemeClr val="tx1"/>
                </a:solidFill>
              </a:rPr>
              <a:t>Decision boundaries for normal distributions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510736" cy="4525963"/>
          </a:xfrm>
        </p:spPr>
        <p:txBody>
          <a:bodyPr/>
          <a:lstStyle/>
          <a:p>
            <a:r>
              <a:rPr lang="hu-HU" sz="2800" dirty="0" smtClean="0"/>
              <a:t>(</a:t>
            </a:r>
            <a:r>
              <a:rPr lang="hu-HU" sz="2800" dirty="0" err="1" smtClean="0"/>
              <a:t>Recap</a:t>
            </a:r>
            <a:r>
              <a:rPr lang="hu-HU" sz="2800" dirty="0" smtClean="0"/>
              <a:t>: </a:t>
            </a:r>
            <a:r>
              <a:rPr lang="hu-HU" sz="2800" dirty="0"/>
              <a:t>P(</a:t>
            </a:r>
            <a:r>
              <a:rPr lang="hu-HU" sz="2800" i="1" dirty="0" err="1"/>
              <a:t>c</a:t>
            </a:r>
            <a:r>
              <a:rPr lang="hu-HU" sz="2800" i="1" baseline="-25000" dirty="0" err="1"/>
              <a:t>i</a:t>
            </a:r>
            <a:r>
              <a:rPr lang="hu-HU" sz="2800" dirty="0"/>
              <a:t>|</a:t>
            </a:r>
            <a:r>
              <a:rPr lang="hu-HU" sz="2800" i="1" dirty="0"/>
              <a:t>x</a:t>
            </a:r>
            <a:r>
              <a:rPr lang="hu-HU" sz="2800" dirty="0"/>
              <a:t>) = p(</a:t>
            </a:r>
            <a:r>
              <a:rPr lang="hu-HU" sz="2800" i="1" dirty="0"/>
              <a:t>x</a:t>
            </a:r>
            <a:r>
              <a:rPr lang="hu-HU" sz="2800" dirty="0"/>
              <a:t>|</a:t>
            </a:r>
            <a:r>
              <a:rPr lang="hu-HU" sz="2800" i="1" dirty="0" err="1"/>
              <a:t>c</a:t>
            </a:r>
            <a:r>
              <a:rPr lang="hu-HU" sz="2800" i="1" baseline="-25000" dirty="0" err="1"/>
              <a:t>i</a:t>
            </a:r>
            <a:r>
              <a:rPr lang="hu-HU" sz="2800" dirty="0"/>
              <a:t>) · P(</a:t>
            </a:r>
            <a:r>
              <a:rPr lang="hu-HU" sz="2800" i="1" dirty="0" err="1"/>
              <a:t>c</a:t>
            </a:r>
            <a:r>
              <a:rPr lang="hu-HU" sz="2800" i="1" baseline="-25000" dirty="0" err="1"/>
              <a:t>i</a:t>
            </a:r>
            <a:r>
              <a:rPr lang="hu-HU" sz="2800" dirty="0"/>
              <a:t>) / </a:t>
            </a:r>
            <a:r>
              <a:rPr lang="hu-HU" sz="2800" dirty="0" err="1"/>
              <a:t>p</a:t>
            </a:r>
            <a:r>
              <a:rPr lang="hu-HU" sz="2800" dirty="0"/>
              <a:t>(</a:t>
            </a:r>
            <a:r>
              <a:rPr lang="hu-HU" sz="2800" i="1" dirty="0"/>
              <a:t>x</a:t>
            </a:r>
            <a:r>
              <a:rPr lang="hu-HU" sz="2800" dirty="0" smtClean="0"/>
              <a:t>) )</a:t>
            </a:r>
            <a:endParaRPr lang="hu-HU" sz="2800" dirty="0"/>
          </a:p>
          <a:p>
            <a:r>
              <a:rPr lang="en-US" sz="2800" dirty="0" smtClean="0"/>
              <a:t>So we can use the following discriminant function</a:t>
            </a:r>
            <a:r>
              <a:rPr lang="hu-HU" sz="2800" dirty="0" smtClean="0"/>
              <a:t>: </a:t>
            </a:r>
            <a:r>
              <a:rPr lang="hu-HU" sz="2800" i="1" dirty="0" err="1" smtClean="0"/>
              <a:t>g</a:t>
            </a:r>
            <a:r>
              <a:rPr lang="hu-HU" sz="2800" i="1" baseline="-25000" dirty="0" err="1" smtClean="0"/>
              <a:t>i</a:t>
            </a:r>
            <a:r>
              <a:rPr lang="hu-HU" sz="2800" dirty="0" smtClean="0"/>
              <a:t>(</a:t>
            </a:r>
            <a:r>
              <a:rPr lang="hu-HU" sz="2800" i="1" dirty="0" smtClean="0"/>
              <a:t>x</a:t>
            </a:r>
            <a:r>
              <a:rPr lang="hu-HU" sz="2800" dirty="0" smtClean="0"/>
              <a:t>) = </a:t>
            </a:r>
            <a:r>
              <a:rPr lang="hu-HU" sz="2800" dirty="0" err="1" smtClean="0"/>
              <a:t>ln</a:t>
            </a:r>
            <a:r>
              <a:rPr lang="hu-HU" sz="2800" dirty="0" smtClean="0"/>
              <a:t>(p(</a:t>
            </a:r>
            <a:r>
              <a:rPr lang="hu-HU" sz="2800" i="1" dirty="0" smtClean="0"/>
              <a:t>x</a:t>
            </a:r>
            <a:r>
              <a:rPr lang="hu-HU" sz="2800" dirty="0" smtClean="0"/>
              <a:t>|</a:t>
            </a:r>
            <a:r>
              <a:rPr lang="hu-HU" sz="2800" i="1" dirty="0" err="1" smtClean="0"/>
              <a:t>c</a:t>
            </a:r>
            <a:r>
              <a:rPr lang="hu-HU" sz="2800" i="1" baseline="-25000" dirty="0" err="1" smtClean="0"/>
              <a:t>i</a:t>
            </a:r>
            <a:r>
              <a:rPr lang="hu-HU" sz="2800" dirty="0"/>
              <a:t>) · P(</a:t>
            </a:r>
            <a:r>
              <a:rPr lang="hu-HU" sz="2800" i="1" dirty="0" err="1"/>
              <a:t>c</a:t>
            </a:r>
            <a:r>
              <a:rPr lang="hu-HU" sz="2800" i="1" baseline="-25000" dirty="0" err="1"/>
              <a:t>i</a:t>
            </a:r>
            <a:r>
              <a:rPr lang="hu-HU" sz="2800" dirty="0"/>
              <a:t>)</a:t>
            </a:r>
            <a:r>
              <a:rPr lang="hu-HU" sz="2800" dirty="0" smtClean="0"/>
              <a:t>)</a:t>
            </a:r>
            <a:endParaRPr lang="hu-HU" sz="2800" dirty="0"/>
          </a:p>
          <a:p>
            <a:pPr lvl="1"/>
            <a:r>
              <a:rPr lang="en-US" sz="2400" dirty="0" smtClean="0"/>
              <a:t>where</a:t>
            </a:r>
            <a:endParaRPr lang="hu-HU" sz="2400" dirty="0"/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 smtClean="0"/>
              <a:t>Putting it all together gives</a:t>
            </a:r>
            <a:endParaRPr lang="hu-HU" sz="2800" dirty="0"/>
          </a:p>
          <a:p>
            <a:endParaRPr lang="hu-HU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744137"/>
              </p:ext>
            </p:extLst>
          </p:nvPr>
        </p:nvGraphicFramePr>
        <p:xfrm>
          <a:off x="1847528" y="2965928"/>
          <a:ext cx="5616624" cy="113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6" name="Equation" r:id="rId3" imgW="2387600" imgH="482600" progId="Equation.3">
                  <p:embed/>
                </p:oleObj>
              </mc:Choice>
              <mc:Fallback>
                <p:oleObj name="Equation" r:id="rId3" imgW="2387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2965928"/>
                        <a:ext cx="5616624" cy="1131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730590"/>
              </p:ext>
            </p:extLst>
          </p:nvPr>
        </p:nvGraphicFramePr>
        <p:xfrm>
          <a:off x="1847528" y="4797152"/>
          <a:ext cx="8205762" cy="88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" name="Equation" r:id="rId5" imgW="4003022" imgH="400302" progId="Equation.3">
                  <p:embed/>
                </p:oleObj>
              </mc:Choice>
              <mc:Fallback>
                <p:oleObj name="Equation" r:id="rId5" imgW="4003022" imgH="400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4797152"/>
                        <a:ext cx="8205762" cy="883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595" y="1639172"/>
            <a:ext cx="2133898" cy="82307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Special case</a:t>
            </a:r>
            <a:r>
              <a:rPr lang="hu-HU" dirty="0" smtClean="0"/>
              <a:t> </a:t>
            </a:r>
            <a:r>
              <a:rPr lang="en-US" dirty="0" smtClean="0"/>
              <a:t>#</a:t>
            </a:r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Let’s assume that</a:t>
            </a:r>
            <a:r>
              <a:rPr lang="hu-HU" sz="2800" dirty="0" smtClean="0"/>
              <a:t> </a:t>
            </a:r>
            <a:r>
              <a:rPr lang="el-GR" sz="2800" dirty="0" smtClean="0"/>
              <a:t>Σ</a:t>
            </a:r>
            <a:r>
              <a:rPr lang="hu-HU" sz="2800" baseline="-25000" dirty="0" smtClean="0"/>
              <a:t>i</a:t>
            </a:r>
            <a:r>
              <a:rPr lang="en-US" sz="2800" dirty="0" smtClean="0"/>
              <a:t> =</a:t>
            </a:r>
            <a:r>
              <a:rPr lang="hu-HU" sz="2800" dirty="0" smtClean="0"/>
              <a:t> </a:t>
            </a:r>
            <a:r>
              <a:rPr lang="el-GR" sz="2800" dirty="0" smtClean="0"/>
              <a:t>σ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I (</a:t>
            </a:r>
            <a:r>
              <a:rPr lang="en-US" sz="2800" dirty="0" smtClean="0"/>
              <a:t>identity matrix</a:t>
            </a:r>
            <a:r>
              <a:rPr lang="hu-HU" sz="2800" dirty="0" smtClean="0"/>
              <a:t>) </a:t>
            </a:r>
            <a:r>
              <a:rPr lang="en-US" sz="2800" b="1" dirty="0" smtClean="0"/>
              <a:t>for both classes</a:t>
            </a:r>
          </a:p>
          <a:p>
            <a:pPr lvl="1"/>
            <a:r>
              <a:rPr lang="en-US" sz="2400" dirty="0" smtClean="0"/>
              <a:t>“diagonal covariance matrix with the same variance</a:t>
            </a:r>
            <a:r>
              <a:rPr lang="hu-HU" sz="2400" dirty="0" smtClean="0"/>
              <a:t>”</a:t>
            </a:r>
          </a:p>
          <a:p>
            <a:pPr lvl="1"/>
            <a:r>
              <a:rPr lang="en-US" sz="2400" dirty="0" smtClean="0"/>
              <a:t>And this variance is the same for all </a:t>
            </a:r>
            <a:r>
              <a:rPr lang="hu-HU" sz="2400" dirty="0" smtClean="0"/>
              <a:t>(</a:t>
            </a:r>
            <a:r>
              <a:rPr lang="en-US" sz="2400" dirty="0" smtClean="0"/>
              <a:t>both</a:t>
            </a:r>
            <a:r>
              <a:rPr lang="hu-HU" sz="2400" dirty="0" smtClean="0"/>
              <a:t>) </a:t>
            </a:r>
            <a:r>
              <a:rPr lang="en-US" sz="2400" dirty="0" smtClean="0"/>
              <a:t>classes</a:t>
            </a:r>
            <a:r>
              <a:rPr lang="hu-HU" sz="2400" dirty="0" smtClean="0"/>
              <a:t>!</a:t>
            </a:r>
            <a:endParaRPr lang="hu-HU" sz="2800" dirty="0" smtClean="0"/>
          </a:p>
          <a:p>
            <a:r>
              <a:rPr lang="en-US" sz="2800" dirty="0" smtClean="0"/>
              <a:t>Then</a:t>
            </a:r>
            <a:endParaRPr lang="hu-HU" sz="2800" dirty="0"/>
          </a:p>
          <a:p>
            <a:endParaRPr lang="en-US" sz="2800" dirty="0" smtClean="0"/>
          </a:p>
          <a:p>
            <a:endParaRPr lang="hu-HU" sz="2800" dirty="0"/>
          </a:p>
          <a:p>
            <a:r>
              <a:rPr lang="en-US" sz="2800" dirty="0" smtClean="0"/>
              <a:t>We can discard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r>
              <a:rPr lang="hu-HU" sz="2400" dirty="0" err="1" smtClean="0"/>
              <a:t>det</a:t>
            </a:r>
            <a:r>
              <a:rPr lang="hu-HU" sz="2400" dirty="0" smtClean="0"/>
              <a:t> </a:t>
            </a:r>
            <a:r>
              <a:rPr lang="el-GR" sz="2400" dirty="0"/>
              <a:t>Σ</a:t>
            </a:r>
            <a:r>
              <a:rPr lang="hu-HU" sz="2400" baseline="-25000" dirty="0"/>
              <a:t>i</a:t>
            </a:r>
            <a:r>
              <a:rPr lang="hu-HU" sz="2400" dirty="0" smtClean="0"/>
              <a:t>, </a:t>
            </a:r>
            <a:r>
              <a:rPr lang="en-US" sz="2400" dirty="0"/>
              <a:t>as it is the same for both classes, it does not influence the </a:t>
            </a:r>
            <a:r>
              <a:rPr lang="en-US" sz="2400" dirty="0" smtClean="0"/>
              <a:t>decision</a:t>
            </a:r>
            <a:endParaRPr lang="hu-HU" sz="2400" dirty="0"/>
          </a:p>
          <a:p>
            <a:pPr lvl="1"/>
            <a:r>
              <a:rPr lang="hu-HU" sz="2400" dirty="0" err="1" smtClean="0"/>
              <a:t>-</a:t>
            </a:r>
            <a:r>
              <a:rPr lang="hu-HU" sz="2400" i="1" dirty="0" err="1" smtClean="0"/>
              <a:t>d</a:t>
            </a:r>
            <a:r>
              <a:rPr lang="hu-HU" sz="2400" dirty="0" smtClean="0"/>
              <a:t>/2 </a:t>
            </a:r>
            <a:r>
              <a:rPr lang="hu-HU" sz="2400" dirty="0" err="1"/>
              <a:t>ln</a:t>
            </a:r>
            <a:r>
              <a:rPr lang="hu-HU" sz="2400" dirty="0"/>
              <a:t> </a:t>
            </a:r>
            <a:r>
              <a:rPr lang="hu-HU" sz="2400" dirty="0" err="1" smtClean="0"/>
              <a:t>2</a:t>
            </a:r>
            <a:r>
              <a:rPr lang="el-GR" sz="2400" dirty="0" smtClean="0"/>
              <a:t>π</a:t>
            </a:r>
            <a:r>
              <a:rPr lang="hu-HU" sz="2400" dirty="0" smtClean="0"/>
              <a:t> </a:t>
            </a:r>
            <a:r>
              <a:rPr lang="en-US" sz="2400" dirty="0"/>
              <a:t>is a constant, it does not influence the </a:t>
            </a:r>
            <a:r>
              <a:rPr lang="en-US" sz="2400" dirty="0" smtClean="0"/>
              <a:t>decision either</a:t>
            </a:r>
            <a:endParaRPr lang="hu-HU" sz="2400" dirty="0"/>
          </a:p>
          <a:p>
            <a:endParaRPr lang="hu-HU" sz="28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741776"/>
              </p:ext>
            </p:extLst>
          </p:nvPr>
        </p:nvGraphicFramePr>
        <p:xfrm>
          <a:off x="1559496" y="3285034"/>
          <a:ext cx="7375705" cy="79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" name="Equation" r:id="rId4" imgW="4003022" imgH="400302" progId="Equation.3">
                  <p:embed/>
                </p:oleObj>
              </mc:Choice>
              <mc:Fallback>
                <p:oleObj name="Equation" r:id="rId4" imgW="4003022" imgH="400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3285034"/>
                        <a:ext cx="7375705" cy="79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18" y="2802324"/>
            <a:ext cx="19716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/>
              <a:t>Special case</a:t>
            </a:r>
            <a:r>
              <a:rPr lang="hu-HU" dirty="0"/>
              <a:t> </a:t>
            </a:r>
            <a:r>
              <a:rPr lang="en-US" dirty="0"/>
              <a:t>#</a:t>
            </a:r>
            <a:r>
              <a:rPr lang="hu-HU" dirty="0"/>
              <a:t>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endParaRPr lang="hu-HU" sz="2800" dirty="0" smtClean="0"/>
          </a:p>
          <a:p>
            <a:pPr lvl="1"/>
            <a:endParaRPr lang="hu-HU" sz="2400" dirty="0"/>
          </a:p>
          <a:p>
            <a:r>
              <a:rPr lang="en-US" sz="2800" dirty="0" smtClean="0"/>
              <a:t>The </a:t>
            </a:r>
            <a:r>
              <a:rPr lang="en-US" sz="2800" dirty="0"/>
              <a:t>remaining </a:t>
            </a:r>
            <a:r>
              <a:rPr lang="en-US" sz="2800" dirty="0" smtClean="0"/>
              <a:t>components reduce to: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As </a:t>
            </a:r>
            <a:r>
              <a:rPr lang="el-GR" sz="2800" dirty="0"/>
              <a:t>σ</a:t>
            </a:r>
            <a:r>
              <a:rPr lang="hu-HU" sz="2800" baseline="30000" dirty="0"/>
              <a:t>2</a:t>
            </a:r>
            <a:r>
              <a:rPr lang="en-US" sz="2800" dirty="0" smtClean="0"/>
              <a:t> is independent of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, the discriminant function is basically the Euclidean distance to the mean vector of the classes:</a:t>
            </a:r>
            <a:endParaRPr lang="hu-HU" sz="2800" dirty="0" smtClean="0"/>
          </a:p>
          <a:p>
            <a:endParaRPr lang="hu-HU" sz="2800" dirty="0" smtClean="0"/>
          </a:p>
          <a:p>
            <a:endParaRPr lang="hu-HU" sz="2800" dirty="0"/>
          </a:p>
          <a:p>
            <a:pPr lvl="1"/>
            <a:r>
              <a:rPr lang="en-US" sz="2400" dirty="0" smtClean="0"/>
              <a:t>The role of </a:t>
            </a:r>
            <a:r>
              <a:rPr lang="hu-HU" sz="2400" dirty="0" smtClean="0"/>
              <a:t>P(</a:t>
            </a:r>
            <a:r>
              <a:rPr lang="hu-HU" sz="2400" i="1" dirty="0" err="1" smtClean="0"/>
              <a:t>c</a:t>
            </a:r>
            <a:r>
              <a:rPr lang="hu-HU" sz="2400" i="1" baseline="-25000" dirty="0" err="1" smtClean="0"/>
              <a:t>i</a:t>
            </a:r>
            <a:r>
              <a:rPr lang="hu-HU" sz="2400" dirty="0"/>
              <a:t>)</a:t>
            </a:r>
            <a:r>
              <a:rPr lang="en-US" sz="2400" dirty="0" smtClean="0"/>
              <a:t> will be discussed later</a:t>
            </a:r>
            <a:endParaRPr lang="en-US" sz="2400" dirty="0"/>
          </a:p>
          <a:p>
            <a:endParaRPr lang="hu-HU" sz="28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321276"/>
              </p:ext>
            </p:extLst>
          </p:nvPr>
        </p:nvGraphicFramePr>
        <p:xfrm>
          <a:off x="2278063" y="2870200"/>
          <a:ext cx="52228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" name="Equation" r:id="rId3" imgW="2793960" imgH="419040" progId="Equation.3">
                  <p:embed/>
                </p:oleObj>
              </mc:Choice>
              <mc:Fallback>
                <p:oleObj name="Equation" r:id="rId3" imgW="2793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2870200"/>
                        <a:ext cx="52228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625252"/>
              </p:ext>
            </p:extLst>
          </p:nvPr>
        </p:nvGraphicFramePr>
        <p:xfrm>
          <a:off x="2708275" y="4737100"/>
          <a:ext cx="37020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" name="Equation" r:id="rId5" imgW="1828800" imgH="419040" progId="Equation.3">
                  <p:embed/>
                </p:oleObj>
              </mc:Choice>
              <mc:Fallback>
                <p:oleObj name="Equation" r:id="rId5" imgW="182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4737100"/>
                        <a:ext cx="37020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204432"/>
              </p:ext>
            </p:extLst>
          </p:nvPr>
        </p:nvGraphicFramePr>
        <p:xfrm>
          <a:off x="1415480" y="1272335"/>
          <a:ext cx="7375705" cy="79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0" name="Equation" r:id="rId7" imgW="4003022" imgH="400302" progId="Equation.3">
                  <p:embed/>
                </p:oleObj>
              </mc:Choice>
              <mc:Fallback>
                <p:oleObj name="Equation" r:id="rId7" imgW="4003022" imgH="400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480" y="1272335"/>
                        <a:ext cx="7375705" cy="79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gyenes összekötő 7"/>
          <p:cNvCxnSpPr/>
          <p:nvPr/>
        </p:nvCxnSpPr>
        <p:spPr>
          <a:xfrm>
            <a:off x="5231903" y="1268760"/>
            <a:ext cx="792089" cy="795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6615500" y="1313801"/>
            <a:ext cx="792088" cy="741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6615500" y="1313801"/>
            <a:ext cx="792088" cy="741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H="1">
            <a:off x="5231903" y="1313801"/>
            <a:ext cx="792090" cy="750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27" y="2852936"/>
            <a:ext cx="4336226" cy="312742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Statistical pattern recognition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646640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most popular approach to pattern classification</a:t>
            </a:r>
          </a:p>
          <a:p>
            <a:pPr lvl="1"/>
            <a:r>
              <a:rPr lang="en-US" sz="2400" dirty="0"/>
              <a:t>It has a firm background in mathematics (statistics)</a:t>
            </a:r>
          </a:p>
          <a:p>
            <a:pPr lvl="1"/>
            <a:r>
              <a:rPr lang="en-US" sz="2400" dirty="0"/>
              <a:t>It offers practically applicable solutions</a:t>
            </a:r>
          </a:p>
          <a:p>
            <a:r>
              <a:rPr lang="en-US" sz="2800" dirty="0" smtClean="0"/>
              <a:t>It </a:t>
            </a:r>
            <a:r>
              <a:rPr lang="en-US" sz="2800" dirty="0"/>
              <a:t>seeks to solve the classification </a:t>
            </a:r>
            <a:r>
              <a:rPr lang="en-US" sz="2800" dirty="0" smtClean="0"/>
              <a:t>task</a:t>
            </a:r>
            <a:endParaRPr lang="hu-HU" sz="2800" dirty="0"/>
          </a:p>
          <a:p>
            <a:pPr lvl="1"/>
            <a:r>
              <a:rPr lang="en-US" sz="2400" dirty="0" smtClean="0"/>
              <a:t>Objects </a:t>
            </a:r>
            <a:r>
              <a:rPr lang="en-US" sz="2400" dirty="0"/>
              <a:t>to be </a:t>
            </a:r>
            <a:r>
              <a:rPr lang="en-US" sz="2400" dirty="0" smtClean="0"/>
              <a:t>classified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feature vector </a:t>
            </a:r>
            <a:r>
              <a:rPr lang="en-US" sz="2400" i="1" dirty="0"/>
              <a:t>x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Goal: to map each object (feature vector) into one of the </a:t>
            </a:r>
            <a:r>
              <a:rPr lang="en-US" sz="2400" dirty="0" smtClean="0"/>
              <a:t>classes</a:t>
            </a:r>
            <a:r>
              <a:rPr lang="hu-HU" sz="2400" dirty="0" smtClean="0"/>
              <a:t> </a:t>
            </a:r>
            <a:r>
              <a:rPr lang="hu-HU" sz="2400" i="1" dirty="0" smtClean="0"/>
              <a:t>C</a:t>
            </a:r>
            <a:r>
              <a:rPr lang="en-US" sz="2400" i="1" dirty="0" smtClean="0"/>
              <a:t> </a:t>
            </a:r>
            <a:r>
              <a:rPr lang="hu-HU" sz="2400" dirty="0" smtClean="0"/>
              <a:t>=</a:t>
            </a:r>
            <a:r>
              <a:rPr lang="en-US" sz="2400" dirty="0" smtClean="0"/>
              <a:t> </a:t>
            </a:r>
            <a:r>
              <a:rPr lang="hu-HU" sz="2400" dirty="0" smtClean="0"/>
              <a:t>{</a:t>
            </a:r>
            <a:r>
              <a:rPr lang="en-US" sz="2400" dirty="0" smtClean="0"/>
              <a:t> </a:t>
            </a:r>
            <a:r>
              <a:rPr lang="hu-HU" sz="2400" i="1" dirty="0" smtClean="0"/>
              <a:t>c</a:t>
            </a:r>
            <a:r>
              <a:rPr lang="hu-HU" sz="2400" baseline="-25000" dirty="0" smtClean="0"/>
              <a:t>1</a:t>
            </a:r>
            <a:r>
              <a:rPr lang="hu-HU" sz="2400" dirty="0" smtClean="0"/>
              <a:t>,</a:t>
            </a:r>
            <a:r>
              <a:rPr lang="en-US" sz="2400" dirty="0" smtClean="0"/>
              <a:t> </a:t>
            </a:r>
            <a:r>
              <a:rPr lang="hu-HU" sz="2400" dirty="0" smtClean="0"/>
              <a:t>..,</a:t>
            </a:r>
            <a:r>
              <a:rPr lang="en-US" sz="2400" dirty="0" smtClean="0"/>
              <a:t> </a:t>
            </a:r>
            <a:r>
              <a:rPr lang="hu-HU" sz="2400" i="1" dirty="0" err="1" smtClean="0"/>
              <a:t>c</a:t>
            </a:r>
            <a:r>
              <a:rPr lang="hu-HU" sz="2400" i="1" baseline="-25000" dirty="0" err="1" smtClean="0"/>
              <a:t>M</a:t>
            </a:r>
            <a:r>
              <a:rPr lang="en-US" sz="2400" i="1" dirty="0" smtClean="0"/>
              <a:t> </a:t>
            </a:r>
            <a:r>
              <a:rPr lang="hu-HU" sz="2400" dirty="0" smtClean="0"/>
              <a:t>}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www.byclb.com/TR/Tutorials/neural_networks/Ch_4_dosyalar/image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780928"/>
            <a:ext cx="41036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/>
              <a:t>Special case</a:t>
            </a:r>
            <a:r>
              <a:rPr lang="hu-HU" dirty="0"/>
              <a:t> </a:t>
            </a:r>
            <a:r>
              <a:rPr lang="en-US" dirty="0"/>
              <a:t>#</a:t>
            </a:r>
            <a:r>
              <a:rPr lang="hu-HU" dirty="0"/>
              <a:t>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268760"/>
            <a:ext cx="11318279" cy="4525963"/>
          </a:xfrm>
        </p:spPr>
        <p:txBody>
          <a:bodyPr/>
          <a:lstStyle/>
          <a:p>
            <a:r>
              <a:rPr lang="en-US" sz="2800" dirty="0" smtClean="0"/>
              <a:t>How </a:t>
            </a:r>
            <a:r>
              <a:rPr lang="en-US" sz="2800" dirty="0"/>
              <a:t>does the distributions and the decision surface look like in 2D?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Decomposing the discriminant functions, we get</a:t>
            </a:r>
            <a:r>
              <a:rPr lang="hu-HU" sz="2400" dirty="0" smtClean="0"/>
              <a:t>:</a:t>
            </a:r>
            <a:endParaRPr lang="hu-HU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As </a:t>
            </a:r>
            <a:r>
              <a:rPr lang="en-US" sz="2400" i="1" dirty="0" err="1" smtClean="0"/>
              <a:t>x</a:t>
            </a:r>
            <a:r>
              <a:rPr lang="en-US" sz="2400" i="1" baseline="30000" dirty="0" err="1" smtClean="0"/>
              <a:t>T</a:t>
            </a:r>
            <a:r>
              <a:rPr lang="en-US" sz="2400" i="1" dirty="0" err="1" smtClean="0"/>
              <a:t>x</a:t>
            </a:r>
            <a:r>
              <a:rPr lang="en-US" sz="2400" i="1" dirty="0" smtClean="0"/>
              <a:t> </a:t>
            </a:r>
            <a:r>
              <a:rPr lang="en-US" sz="2400" dirty="0" smtClean="0"/>
              <a:t>is independent of </a:t>
            </a:r>
            <a:r>
              <a:rPr lang="en-US" sz="2400" i="1" dirty="0" smtClean="0"/>
              <a:t>I</a:t>
            </a:r>
            <a:r>
              <a:rPr lang="en-US" sz="2400" dirty="0" smtClean="0"/>
              <a:t>, we can discard it:</a:t>
            </a:r>
            <a:endParaRPr lang="en-US" sz="2400" baseline="30000" dirty="0" smtClean="0"/>
          </a:p>
          <a:p>
            <a:endParaRPr lang="hu-HU" sz="2800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56500"/>
              </p:ext>
            </p:extLst>
          </p:nvPr>
        </p:nvGraphicFramePr>
        <p:xfrm>
          <a:off x="1383599" y="5255906"/>
          <a:ext cx="4548851" cy="831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2" name="Equation" r:id="rId4" imgW="2311400" imgH="393700" progId="Equation.3">
                  <p:embed/>
                </p:oleObj>
              </mc:Choice>
              <mc:Fallback>
                <p:oleObj name="Equation" r:id="rId4" imgW="2311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599" y="5255906"/>
                        <a:ext cx="4548851" cy="831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38466"/>
              </p:ext>
            </p:extLst>
          </p:nvPr>
        </p:nvGraphicFramePr>
        <p:xfrm>
          <a:off x="1415480" y="1691270"/>
          <a:ext cx="37020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3" name="Equation" r:id="rId6" imgW="1828800" imgH="419040" progId="Equation.3">
                  <p:embed/>
                </p:oleObj>
              </mc:Choice>
              <mc:Fallback>
                <p:oleObj name="Equation" r:id="rId6" imgW="1828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480" y="1691270"/>
                        <a:ext cx="37020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504276"/>
              </p:ext>
            </p:extLst>
          </p:nvPr>
        </p:nvGraphicFramePr>
        <p:xfrm>
          <a:off x="1415480" y="3140968"/>
          <a:ext cx="5049776" cy="768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4" name="Equation" r:id="rId8" imgW="2768600" imgH="393700" progId="Equation.3">
                  <p:embed/>
                </p:oleObj>
              </mc:Choice>
              <mc:Fallback>
                <p:oleObj name="Equation" r:id="rId8" imgW="2768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480" y="3140968"/>
                        <a:ext cx="5049776" cy="768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94903"/>
              </p:ext>
            </p:extLst>
          </p:nvPr>
        </p:nvGraphicFramePr>
        <p:xfrm>
          <a:off x="1377023" y="4487785"/>
          <a:ext cx="5049776" cy="768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5" name="Equation" r:id="rId10" imgW="2768600" imgH="393700" progId="Equation.3">
                  <p:embed/>
                </p:oleObj>
              </mc:Choice>
              <mc:Fallback>
                <p:oleObj name="Equation" r:id="rId10" imgW="2768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023" y="4487785"/>
                        <a:ext cx="5049776" cy="7681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gyenes összekötő 10"/>
          <p:cNvCxnSpPr/>
          <p:nvPr/>
        </p:nvCxnSpPr>
        <p:spPr>
          <a:xfrm flipH="1">
            <a:off x="3071664" y="4659661"/>
            <a:ext cx="446215" cy="42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071664" y="4659661"/>
            <a:ext cx="446215" cy="425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/>
              <a:t>Special case</a:t>
            </a:r>
            <a:r>
              <a:rPr lang="hu-HU" dirty="0"/>
              <a:t> </a:t>
            </a:r>
            <a:r>
              <a:rPr lang="en-US" dirty="0"/>
              <a:t>#</a:t>
            </a:r>
            <a:r>
              <a:rPr lang="hu-HU" dirty="0"/>
              <a:t>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422504" cy="4525963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This is a linear function of</a:t>
            </a:r>
            <a:r>
              <a:rPr lang="hu-HU" sz="2800" dirty="0" smtClean="0"/>
              <a:t> x</a:t>
            </a:r>
          </a:p>
          <a:p>
            <a:r>
              <a:rPr lang="en-US" sz="2800" dirty="0" smtClean="0"/>
              <a:t>Thus</a:t>
            </a:r>
            <a:endParaRPr lang="hu-HU" sz="2800" dirty="0" smtClean="0"/>
          </a:p>
          <a:p>
            <a:pPr lvl="1"/>
            <a:r>
              <a:rPr lang="en-US" sz="2400" dirty="0" smtClean="0"/>
              <a:t>the discriminant functions are </a:t>
            </a:r>
            <a:r>
              <a:rPr lang="en-US" sz="2400" dirty="0" err="1" smtClean="0"/>
              <a:t>hyperplanes</a:t>
            </a:r>
            <a:r>
              <a:rPr lang="hu-HU" sz="2400" dirty="0" smtClean="0"/>
              <a:t>,</a:t>
            </a:r>
          </a:p>
          <a:p>
            <a:pPr lvl="1"/>
            <a:r>
              <a:rPr lang="en-US" sz="2400" dirty="0" smtClean="0"/>
              <a:t>The decision boundary is a straight line</a:t>
            </a:r>
            <a:r>
              <a:rPr lang="hu-HU" sz="2400" dirty="0" smtClean="0"/>
              <a:t>.</a:t>
            </a:r>
            <a:endParaRPr lang="hu-HU" sz="2400" dirty="0"/>
          </a:p>
          <a:p>
            <a:r>
              <a:rPr lang="en-US" sz="2800" dirty="0" smtClean="0"/>
              <a:t>We will discuss the role of </a:t>
            </a:r>
            <a:r>
              <a:rPr lang="hu-HU" sz="2800" dirty="0" smtClean="0"/>
              <a:t>P(</a:t>
            </a:r>
            <a:r>
              <a:rPr lang="hu-HU" sz="2800" i="1" dirty="0" err="1" smtClean="0"/>
              <a:t>c</a:t>
            </a:r>
            <a:r>
              <a:rPr lang="hu-HU" sz="2800" i="1" baseline="-25000" dirty="0" err="1" smtClean="0"/>
              <a:t>i</a:t>
            </a:r>
            <a:r>
              <a:rPr lang="hu-HU" sz="2800" dirty="0"/>
              <a:t>)</a:t>
            </a:r>
            <a:r>
              <a:rPr lang="en-US" sz="2800" dirty="0"/>
              <a:t> </a:t>
            </a:r>
            <a:r>
              <a:rPr lang="en-US" sz="2800" dirty="0" smtClean="0"/>
              <a:t>later (still)</a:t>
            </a:r>
            <a:endParaRPr lang="en-US" sz="28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hu-HU" sz="2800" dirty="0"/>
          </a:p>
        </p:txBody>
      </p:sp>
      <p:pic>
        <p:nvPicPr>
          <p:cNvPr id="4" name="Picture 12" descr="https://www.byclb.com/TR/Tutorials/neural_networks/Ch_4_dosyalar/image0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45" y="3284984"/>
            <a:ext cx="41036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13840"/>
              </p:ext>
            </p:extLst>
          </p:nvPr>
        </p:nvGraphicFramePr>
        <p:xfrm>
          <a:off x="1415480" y="1372973"/>
          <a:ext cx="4548851" cy="831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3" name="Equation" r:id="rId4" imgW="2311400" imgH="393700" progId="Equation.3">
                  <p:embed/>
                </p:oleObj>
              </mc:Choice>
              <mc:Fallback>
                <p:oleObj name="Equation" r:id="rId4" imgW="2311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480" y="1372973"/>
                        <a:ext cx="4548851" cy="831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55" y="636620"/>
            <a:ext cx="26860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Special case</a:t>
            </a:r>
            <a:r>
              <a:rPr lang="hu-HU" dirty="0" smtClean="0"/>
              <a:t> </a:t>
            </a:r>
            <a:r>
              <a:rPr lang="en-US" dirty="0" smtClean="0"/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79301"/>
            <a:ext cx="7976914" cy="4525963"/>
          </a:xfrm>
        </p:spPr>
        <p:txBody>
          <a:bodyPr/>
          <a:lstStyle/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r>
              <a:rPr lang="el-GR" sz="2800" dirty="0" smtClean="0"/>
              <a:t>Σ</a:t>
            </a:r>
            <a:r>
              <a:rPr lang="hu-HU" sz="2800" baseline="-25000" dirty="0" smtClean="0"/>
              <a:t>i</a:t>
            </a:r>
            <a:r>
              <a:rPr lang="en-US" sz="2800" dirty="0" smtClean="0"/>
              <a:t> = </a:t>
            </a:r>
            <a:r>
              <a:rPr lang="el-GR" sz="2800" dirty="0" smtClean="0"/>
              <a:t>Σ</a:t>
            </a:r>
            <a:r>
              <a:rPr lang="en-US" sz="2800" dirty="0" smtClean="0"/>
              <a:t>,</a:t>
            </a:r>
            <a:r>
              <a:rPr lang="hu-HU" sz="2800" dirty="0" smtClean="0"/>
              <a:t> </a:t>
            </a:r>
            <a:r>
              <a:rPr lang="en-US" sz="2800" dirty="0"/>
              <a:t>so the classes have the same (but arbitrary) </a:t>
            </a:r>
            <a:r>
              <a:rPr lang="en-US" sz="2800" dirty="0" smtClean="0"/>
              <a:t>covariance matrix</a:t>
            </a:r>
            <a:endParaRPr lang="hu-HU" sz="2800" dirty="0"/>
          </a:p>
          <a:p>
            <a:r>
              <a:rPr lang="en-US" sz="2800" dirty="0" smtClean="0"/>
              <a:t>Discarding the constants</a:t>
            </a:r>
            <a:r>
              <a:rPr lang="hu-HU" sz="2800" dirty="0" smtClean="0"/>
              <a:t>… </a:t>
            </a:r>
          </a:p>
          <a:p>
            <a:pPr lvl="2"/>
            <a:endParaRPr lang="hu-HU" sz="2000" dirty="0" smtClean="0"/>
          </a:p>
          <a:p>
            <a:pPr lvl="2"/>
            <a:endParaRPr lang="hu-HU" sz="2000" dirty="0"/>
          </a:p>
          <a:p>
            <a:r>
              <a:rPr lang="hu-HU" sz="2800" dirty="0" smtClean="0"/>
              <a:t>…</a:t>
            </a:r>
            <a:r>
              <a:rPr lang="en-US" sz="2800" dirty="0" smtClean="0"/>
              <a:t>the discriminant function is reduced to</a:t>
            </a:r>
            <a:r>
              <a:rPr lang="hu-HU" sz="2800" dirty="0" smtClean="0"/>
              <a:t>:</a:t>
            </a:r>
          </a:p>
          <a:p>
            <a:pPr lvl="3"/>
            <a:endParaRPr lang="hu-HU" sz="1600" dirty="0"/>
          </a:p>
          <a:p>
            <a:pPr lvl="3"/>
            <a:endParaRPr lang="en-US" sz="1600" dirty="0" smtClean="0"/>
          </a:p>
          <a:p>
            <a:r>
              <a:rPr lang="en-US" sz="2800" dirty="0"/>
              <a:t>The first term is known as the </a:t>
            </a:r>
            <a:r>
              <a:rPr lang="en-US" sz="2800" dirty="0" err="1"/>
              <a:t>Mahalanobis</a:t>
            </a:r>
            <a:r>
              <a:rPr lang="en-US" sz="2800" dirty="0"/>
              <a:t> </a:t>
            </a:r>
            <a:r>
              <a:rPr lang="en-US" sz="2800" dirty="0" smtClean="0"/>
              <a:t>distance of </a:t>
            </a:r>
            <a:r>
              <a:rPr lang="hu-HU" sz="2800" dirty="0" smtClean="0"/>
              <a:t> </a:t>
            </a:r>
            <a:r>
              <a:rPr lang="hu-HU" sz="2800" i="1" dirty="0"/>
              <a:t>x</a:t>
            </a:r>
            <a:r>
              <a:rPr lang="hu-HU" sz="2800" dirty="0"/>
              <a:t> </a:t>
            </a:r>
            <a:r>
              <a:rPr lang="en-US" sz="2800" dirty="0" smtClean="0"/>
              <a:t>and</a:t>
            </a:r>
            <a:r>
              <a:rPr lang="hu-HU" sz="2800" dirty="0" smtClean="0"/>
              <a:t> </a:t>
            </a:r>
            <a:r>
              <a:rPr lang="el-GR" sz="2800" i="1" dirty="0"/>
              <a:t>μ</a:t>
            </a:r>
            <a:r>
              <a:rPr lang="hu-HU" sz="2800" i="1" baseline="-25000" dirty="0" smtClean="0"/>
              <a:t>i</a:t>
            </a:r>
            <a:endParaRPr lang="hu-HU" sz="2800" dirty="0"/>
          </a:p>
          <a:p>
            <a:endParaRPr lang="hu-HU" sz="28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091729"/>
              </p:ext>
            </p:extLst>
          </p:nvPr>
        </p:nvGraphicFramePr>
        <p:xfrm>
          <a:off x="1343472" y="1176894"/>
          <a:ext cx="8205762" cy="88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6" name="Equation" r:id="rId3" imgW="4003022" imgH="400302" progId="Equation.3">
                  <p:embed/>
                </p:oleObj>
              </mc:Choice>
              <mc:Fallback>
                <p:oleObj name="Equation" r:id="rId3" imgW="4003022" imgH="400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1176894"/>
                        <a:ext cx="8205762" cy="883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167156"/>
              </p:ext>
            </p:extLst>
          </p:nvPr>
        </p:nvGraphicFramePr>
        <p:xfrm>
          <a:off x="527584" y="4581128"/>
          <a:ext cx="520837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7" name="Equation" r:id="rId5" imgW="2602116" imgH="403328" progId="Equation.3">
                  <p:embed/>
                </p:oleObj>
              </mc:Choice>
              <mc:Fallback>
                <p:oleObj name="Equation" r:id="rId5" imgW="2602116" imgH="40332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84" y="4581128"/>
                        <a:ext cx="5208376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14" y="3068538"/>
            <a:ext cx="3486150" cy="2952750"/>
          </a:xfrm>
          <a:prstGeom prst="rect">
            <a:avLst/>
          </a:prstGeom>
        </p:spPr>
      </p:pic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558439"/>
              </p:ext>
            </p:extLst>
          </p:nvPr>
        </p:nvGraphicFramePr>
        <p:xfrm>
          <a:off x="479376" y="3429000"/>
          <a:ext cx="8205762" cy="88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8" name="Equation" r:id="rId8" imgW="4003022" imgH="400302" progId="Equation.3">
                  <p:embed/>
                </p:oleObj>
              </mc:Choice>
              <mc:Fallback>
                <p:oleObj name="Equation" r:id="rId8" imgW="4003022" imgH="400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3429000"/>
                        <a:ext cx="8205762" cy="883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gyenes összekötő 8"/>
          <p:cNvCxnSpPr/>
          <p:nvPr/>
        </p:nvCxnSpPr>
        <p:spPr>
          <a:xfrm flipH="1">
            <a:off x="4860346" y="3501008"/>
            <a:ext cx="792090" cy="750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H="1">
            <a:off x="6004770" y="3501008"/>
            <a:ext cx="1324879" cy="747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4860346" y="3501008"/>
            <a:ext cx="786494" cy="7351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6010366" y="3501008"/>
            <a:ext cx="1283280" cy="7479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5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s://www.byclb.com/TR/Tutorials/neural_networks/Ch_4_dosyalar/image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268760"/>
            <a:ext cx="4189859" cy="333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Special case</a:t>
            </a:r>
            <a:r>
              <a:rPr lang="hu-HU" dirty="0" smtClean="0"/>
              <a:t> </a:t>
            </a:r>
            <a:r>
              <a:rPr lang="en-US" dirty="0" smtClean="0"/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74632" cy="4525963"/>
          </a:xfrm>
        </p:spPr>
        <p:txBody>
          <a:bodyPr/>
          <a:lstStyle/>
          <a:p>
            <a:r>
              <a:rPr lang="en-US" sz="2800" dirty="0" smtClean="0"/>
              <a:t>Decomposing the formula</a:t>
            </a:r>
            <a:r>
              <a:rPr lang="hu-HU" sz="2800" dirty="0" smtClean="0"/>
              <a:t>:</a:t>
            </a:r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 smtClean="0"/>
          </a:p>
          <a:p>
            <a:r>
              <a:rPr lang="en-US" sz="2800" dirty="0" smtClean="0"/>
              <a:t>We can drop</a:t>
            </a:r>
            <a:r>
              <a:rPr lang="hu-HU" sz="2800" dirty="0" smtClean="0"/>
              <a:t> </a:t>
            </a:r>
            <a:r>
              <a:rPr lang="hu-HU" altLang="hu-HU" sz="2800" dirty="0" err="1"/>
              <a:t>x</a:t>
            </a:r>
            <a:r>
              <a:rPr lang="hu-HU" altLang="hu-HU" sz="2800" baseline="30000" dirty="0" err="1"/>
              <a:t>T</a:t>
            </a:r>
            <a:r>
              <a:rPr lang="hu-HU" altLang="hu-HU" sz="2800" dirty="0">
                <a:sym typeface="Symbol" panose="05050102010706020507" pitchFamily="18" charset="2"/>
              </a:rPr>
              <a:t></a:t>
            </a:r>
            <a:r>
              <a:rPr lang="hu-HU" altLang="hu-HU" sz="2800" baseline="30000" dirty="0"/>
              <a:t>-</a:t>
            </a:r>
            <a:r>
              <a:rPr lang="hu-HU" altLang="hu-HU" sz="2800" baseline="30000" dirty="0" smtClean="0"/>
              <a:t>1</a:t>
            </a:r>
            <a:r>
              <a:rPr lang="hu-HU" altLang="hu-HU" sz="2800" dirty="0" smtClean="0"/>
              <a:t>x</a:t>
            </a:r>
            <a:r>
              <a:rPr lang="en-US" altLang="hu-HU" sz="2800" dirty="0" smtClean="0"/>
              <a:t> as it is independent of</a:t>
            </a:r>
            <a:r>
              <a:rPr lang="hu-HU" altLang="hu-HU" sz="2800" dirty="0" smtClean="0"/>
              <a:t> i</a:t>
            </a:r>
          </a:p>
          <a:p>
            <a:r>
              <a:rPr lang="en-US" sz="2800" dirty="0" smtClean="0"/>
              <a:t>So we get</a:t>
            </a:r>
            <a:r>
              <a:rPr lang="hu-HU" sz="2800" dirty="0" smtClean="0"/>
              <a:t>:</a:t>
            </a:r>
          </a:p>
          <a:p>
            <a:pPr lvl="2"/>
            <a:endParaRPr lang="hu-HU" sz="2000" dirty="0"/>
          </a:p>
          <a:p>
            <a:r>
              <a:rPr lang="en-US" sz="2800" dirty="0" smtClean="0"/>
              <a:t>This is again linear in </a:t>
            </a:r>
            <a:r>
              <a:rPr lang="hu-HU" sz="2800" i="1" dirty="0" smtClean="0"/>
              <a:t>x</a:t>
            </a:r>
            <a:endParaRPr lang="hu-HU" sz="2800" dirty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discriminant functions are </a:t>
            </a:r>
            <a:r>
              <a:rPr lang="en-US" sz="2400" dirty="0" err="1" smtClean="0"/>
              <a:t>hyperplanes</a:t>
            </a:r>
            <a:endParaRPr lang="en-US" sz="2400" dirty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decision boundary is a straight a line </a:t>
            </a:r>
            <a:r>
              <a:rPr lang="en-US" sz="2400" dirty="0" smtClean="0"/>
              <a:t>(in 2D)</a:t>
            </a:r>
            <a:endParaRPr lang="hu-HU" sz="240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49490"/>
              </p:ext>
            </p:extLst>
          </p:nvPr>
        </p:nvGraphicFramePr>
        <p:xfrm>
          <a:off x="1057275" y="1772816"/>
          <a:ext cx="50593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6" name="Equation" r:id="rId4" imgW="2527200" imgH="393480" progId="Equation.3">
                  <p:embed/>
                </p:oleObj>
              </mc:Choice>
              <mc:Fallback>
                <p:oleObj name="Equation" r:id="rId4" imgW="252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772816"/>
                        <a:ext cx="5059363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882711"/>
              </p:ext>
            </p:extLst>
          </p:nvPr>
        </p:nvGraphicFramePr>
        <p:xfrm>
          <a:off x="3071664" y="3861048"/>
          <a:ext cx="46005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7" name="Equation" r:id="rId6" imgW="2298600" imgH="393480" progId="Equation.3">
                  <p:embed/>
                </p:oleObj>
              </mc:Choice>
              <mc:Fallback>
                <p:oleObj name="Equation" r:id="rId6" imgW="229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3861048"/>
                        <a:ext cx="46005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570506"/>
              </p:ext>
            </p:extLst>
          </p:nvPr>
        </p:nvGraphicFramePr>
        <p:xfrm>
          <a:off x="1029444" y="2492896"/>
          <a:ext cx="53117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8" name="Equation" r:id="rId8" imgW="2654280" imgH="393480" progId="Equation.3">
                  <p:embed/>
                </p:oleObj>
              </mc:Choice>
              <mc:Fallback>
                <p:oleObj name="Equation" r:id="rId8" imgW="2654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444" y="2492896"/>
                        <a:ext cx="53117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2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General case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covariance matrices are different, and may take any form</a:t>
            </a:r>
          </a:p>
          <a:p>
            <a:r>
              <a:rPr lang="en-US" sz="2800" dirty="0"/>
              <a:t>In this case we cannot reduce the discriminant function, it remains quadratic </a:t>
            </a:r>
            <a:r>
              <a:rPr lang="en-US" sz="2800" dirty="0" smtClean="0"/>
              <a:t>in </a:t>
            </a:r>
            <a:r>
              <a:rPr lang="en-US" sz="2800" i="1" dirty="0" smtClean="0"/>
              <a:t>x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decision boundary may take the shape of a conic section (line, circle, ellipsis, parabola or hyperbola).</a:t>
            </a:r>
          </a:p>
          <a:p>
            <a:endParaRPr lang="en-US" sz="2800" dirty="0"/>
          </a:p>
          <a:p>
            <a:r>
              <a:rPr lang="en-US" sz="2800" dirty="0"/>
              <a:t>Recommended reading: https://</a:t>
            </a:r>
            <a:r>
              <a:rPr lang="en-US" sz="2800" dirty="0" smtClean="0"/>
              <a:t>www.byclb.com/TR/Tutorials/neural_networks/ch4_1.htm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34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General</a:t>
            </a:r>
            <a:r>
              <a:rPr lang="en-US" altLang="hu-HU" dirty="0">
                <a:solidFill>
                  <a:schemeClr val="tx1"/>
                </a:solidFill>
              </a:rPr>
              <a:t> case</a:t>
            </a:r>
            <a:r>
              <a:rPr lang="hu-HU" altLang="hu-HU" dirty="0">
                <a:solidFill>
                  <a:schemeClr val="tx1"/>
                </a:solidFill>
              </a:rPr>
              <a:t> – </a:t>
            </a:r>
            <a:r>
              <a:rPr lang="hu-HU" altLang="hu-HU" dirty="0" err="1" smtClean="0">
                <a:solidFill>
                  <a:schemeClr val="tx1"/>
                </a:solidFill>
              </a:rPr>
              <a:t>examples</a:t>
            </a:r>
            <a:r>
              <a:rPr lang="hu-HU" dirty="0" smtClean="0"/>
              <a:t> </a:t>
            </a:r>
            <a:r>
              <a:rPr lang="en-US" dirty="0" smtClean="0"/>
              <a:t>#1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5" y="1231887"/>
            <a:ext cx="6990947" cy="536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9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General</a:t>
            </a:r>
            <a:r>
              <a:rPr lang="en-US" altLang="hu-HU" dirty="0">
                <a:solidFill>
                  <a:schemeClr val="tx1"/>
                </a:solidFill>
              </a:rPr>
              <a:t> case</a:t>
            </a:r>
            <a:r>
              <a:rPr lang="hu-HU" altLang="hu-HU" dirty="0">
                <a:solidFill>
                  <a:schemeClr val="tx1"/>
                </a:solidFill>
              </a:rPr>
              <a:t> – </a:t>
            </a:r>
            <a:r>
              <a:rPr lang="hu-HU" altLang="hu-HU" dirty="0" err="1">
                <a:solidFill>
                  <a:schemeClr val="tx1"/>
                </a:solidFill>
              </a:rPr>
              <a:t>examples</a:t>
            </a:r>
            <a:r>
              <a:rPr lang="hu-HU" dirty="0"/>
              <a:t> </a:t>
            </a:r>
            <a:r>
              <a:rPr lang="en-US" dirty="0" smtClean="0"/>
              <a:t>#2</a:t>
            </a:r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96752"/>
            <a:ext cx="91440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The </a:t>
            </a:r>
            <a:r>
              <a:rPr lang="hu-HU" altLang="hu-HU" dirty="0" err="1">
                <a:solidFill>
                  <a:schemeClr val="tx1"/>
                </a:solidFill>
              </a:rPr>
              <a:t>effect</a:t>
            </a:r>
            <a:r>
              <a:rPr lang="hu-HU" altLang="hu-HU" dirty="0">
                <a:solidFill>
                  <a:schemeClr val="tx1"/>
                </a:solidFill>
              </a:rPr>
              <a:t> of </a:t>
            </a:r>
            <a:r>
              <a:rPr lang="hu-HU" altLang="hu-HU" dirty="0" err="1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class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priors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en-US" sz="2800" dirty="0"/>
              <a:t>How does the decision boundary change if we </a:t>
            </a:r>
            <a:r>
              <a:rPr lang="en-US" sz="2800" dirty="0" smtClean="0"/>
              <a:t>change </a:t>
            </a:r>
            <a:r>
              <a:rPr lang="hu-HU" sz="2800" dirty="0" smtClean="0"/>
              <a:t>P(</a:t>
            </a:r>
            <a:r>
              <a:rPr lang="hu-HU" sz="2800" i="1" dirty="0" err="1" smtClean="0"/>
              <a:t>c</a:t>
            </a:r>
            <a:r>
              <a:rPr lang="hu-HU" sz="2800" i="1" baseline="-25000" dirty="0" err="1" smtClean="0"/>
              <a:t>i</a:t>
            </a:r>
            <a:r>
              <a:rPr lang="hu-HU" sz="2800" dirty="0" smtClean="0"/>
              <a:t>)?</a:t>
            </a:r>
            <a:endParaRPr lang="hu-HU" sz="2800" dirty="0"/>
          </a:p>
          <a:p>
            <a:pPr lvl="1"/>
            <a:r>
              <a:rPr lang="hu-HU" sz="2400" i="1" dirty="0"/>
              <a:t>g</a:t>
            </a:r>
            <a:r>
              <a:rPr lang="hu-HU" sz="2400" baseline="-25000" dirty="0"/>
              <a:t>1</a:t>
            </a:r>
            <a:r>
              <a:rPr lang="hu-HU" sz="2400" dirty="0"/>
              <a:t>(</a:t>
            </a:r>
            <a:r>
              <a:rPr lang="hu-HU" sz="2400" i="1" dirty="0"/>
              <a:t>x</a:t>
            </a:r>
            <a:r>
              <a:rPr lang="hu-HU" sz="2400" dirty="0" smtClean="0"/>
              <a:t>) = p(</a:t>
            </a:r>
            <a:r>
              <a:rPr lang="hu-HU" sz="2400" i="1" dirty="0" smtClean="0"/>
              <a:t>x</a:t>
            </a:r>
            <a:r>
              <a:rPr lang="hu-HU" sz="2400" dirty="0" smtClean="0"/>
              <a:t>|</a:t>
            </a:r>
            <a:r>
              <a:rPr lang="hu-HU" sz="2400" i="1" dirty="0" smtClean="0"/>
              <a:t>c</a:t>
            </a:r>
            <a:r>
              <a:rPr lang="hu-HU" sz="2400" baseline="-25000" dirty="0" smtClean="0"/>
              <a:t>1</a:t>
            </a:r>
            <a:r>
              <a:rPr lang="hu-HU" sz="2400" dirty="0" smtClean="0"/>
              <a:t>) · P(</a:t>
            </a:r>
            <a:r>
              <a:rPr lang="hu-HU" sz="2400" i="1" dirty="0" smtClean="0"/>
              <a:t>c</a:t>
            </a:r>
            <a:r>
              <a:rPr lang="hu-HU" sz="2400" baseline="-25000" dirty="0" smtClean="0"/>
              <a:t>1</a:t>
            </a:r>
            <a:r>
              <a:rPr lang="hu-HU" sz="2400" dirty="0"/>
              <a:t>) </a:t>
            </a:r>
            <a:r>
              <a:rPr lang="hu-HU" sz="2400" dirty="0" smtClean="0"/>
              <a:t>; </a:t>
            </a:r>
            <a:r>
              <a:rPr lang="hu-HU" sz="2400" i="1" dirty="0"/>
              <a:t>g</a:t>
            </a:r>
            <a:r>
              <a:rPr lang="hu-HU" sz="2400" baseline="-25000" dirty="0"/>
              <a:t>2</a:t>
            </a:r>
            <a:r>
              <a:rPr lang="hu-HU" sz="2400" dirty="0"/>
              <a:t>(</a:t>
            </a:r>
            <a:r>
              <a:rPr lang="hu-HU" sz="2400" i="1" dirty="0"/>
              <a:t>x</a:t>
            </a:r>
            <a:r>
              <a:rPr lang="hu-HU" sz="2400" dirty="0" smtClean="0"/>
              <a:t>) = p(</a:t>
            </a:r>
            <a:r>
              <a:rPr lang="hu-HU" sz="2400" i="1" dirty="0" smtClean="0"/>
              <a:t>x</a:t>
            </a:r>
            <a:r>
              <a:rPr lang="hu-HU" sz="2400" dirty="0" smtClean="0"/>
              <a:t>|</a:t>
            </a:r>
            <a:r>
              <a:rPr lang="hu-HU" sz="2400" i="1" dirty="0" smtClean="0"/>
              <a:t>c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) </a:t>
            </a:r>
            <a:r>
              <a:rPr lang="hu-HU" sz="2400" dirty="0"/>
              <a:t>· </a:t>
            </a:r>
            <a:r>
              <a:rPr lang="hu-HU" sz="2400" dirty="0" smtClean="0"/>
              <a:t>P(</a:t>
            </a:r>
            <a:r>
              <a:rPr lang="hu-HU" sz="2400" i="1" dirty="0" smtClean="0"/>
              <a:t>c</a:t>
            </a:r>
            <a:r>
              <a:rPr lang="hu-HU" sz="2400" baseline="-25000" dirty="0" smtClean="0"/>
              <a:t>2</a:t>
            </a:r>
            <a:r>
              <a:rPr lang="hu-HU" sz="2400" dirty="0"/>
              <a:t>)</a:t>
            </a:r>
          </a:p>
          <a:p>
            <a:pPr lvl="1"/>
            <a:r>
              <a:rPr lang="en-US" sz="2400" dirty="0" smtClean="0"/>
              <a:t>Don’t forget that</a:t>
            </a:r>
            <a:r>
              <a:rPr lang="hu-HU" sz="2400" dirty="0" smtClean="0"/>
              <a:t> </a:t>
            </a:r>
            <a:r>
              <a:rPr lang="hu-HU" sz="2400" dirty="0"/>
              <a:t>P(</a:t>
            </a:r>
            <a:r>
              <a:rPr lang="hu-HU" sz="2400" i="1" dirty="0"/>
              <a:t>c</a:t>
            </a:r>
            <a:r>
              <a:rPr lang="hu-HU" sz="2400" baseline="-25000" dirty="0"/>
              <a:t>1</a:t>
            </a:r>
            <a:r>
              <a:rPr lang="hu-HU" sz="2400" dirty="0"/>
              <a:t>) + P(</a:t>
            </a:r>
            <a:r>
              <a:rPr lang="hu-HU" sz="2400" i="1" dirty="0"/>
              <a:t>c</a:t>
            </a:r>
            <a:r>
              <a:rPr lang="hu-HU" sz="2400" baseline="-25000" dirty="0"/>
              <a:t>2</a:t>
            </a:r>
            <a:r>
              <a:rPr lang="hu-HU" sz="2400" dirty="0"/>
              <a:t>) </a:t>
            </a:r>
            <a:r>
              <a:rPr lang="hu-HU" sz="2400" dirty="0" smtClean="0"/>
              <a:t>= 1</a:t>
            </a:r>
            <a:endParaRPr lang="hu-HU" sz="2400" dirty="0"/>
          </a:p>
          <a:p>
            <a:r>
              <a:rPr lang="en-US" sz="2800" dirty="0" smtClean="0"/>
              <a:t>Changing (the ratio of) </a:t>
            </a:r>
            <a:r>
              <a:rPr lang="hu-HU" sz="2800" dirty="0" smtClean="0"/>
              <a:t>P(</a:t>
            </a:r>
            <a:r>
              <a:rPr lang="hu-HU" sz="2800" i="1" dirty="0" smtClean="0"/>
              <a:t>c</a:t>
            </a:r>
            <a:r>
              <a:rPr lang="hu-HU" sz="2800" i="1" baseline="-25000" dirty="0" smtClean="0"/>
              <a:t>1</a:t>
            </a:r>
            <a:r>
              <a:rPr lang="hu-HU" sz="2800" dirty="0"/>
              <a:t>) </a:t>
            </a:r>
            <a:r>
              <a:rPr lang="en-US" sz="2800" dirty="0" smtClean="0"/>
              <a:t>and</a:t>
            </a:r>
            <a:r>
              <a:rPr lang="hu-HU" sz="2800" dirty="0" smtClean="0"/>
              <a:t> </a:t>
            </a:r>
            <a:r>
              <a:rPr lang="hu-HU" sz="2800" dirty="0"/>
              <a:t>P(</a:t>
            </a:r>
            <a:r>
              <a:rPr lang="hu-HU" sz="2800" i="1" dirty="0"/>
              <a:t>c</a:t>
            </a:r>
            <a:r>
              <a:rPr lang="hu-HU" sz="2800" i="1" baseline="-25000" dirty="0"/>
              <a:t>2</a:t>
            </a:r>
            <a:r>
              <a:rPr lang="hu-HU" sz="2800" dirty="0"/>
              <a:t>) </a:t>
            </a:r>
            <a:r>
              <a:rPr lang="en-US" sz="2800" dirty="0" smtClean="0"/>
              <a:t>equals </a:t>
            </a:r>
            <a:r>
              <a:rPr lang="en-US" sz="2800" dirty="0"/>
              <a:t>to multiplying the </a:t>
            </a:r>
            <a:r>
              <a:rPr lang="en-US" sz="2800" dirty="0" err="1"/>
              <a:t>disciminant</a:t>
            </a:r>
            <a:r>
              <a:rPr lang="en-US" sz="2800" dirty="0"/>
              <a:t> functions by a constant</a:t>
            </a:r>
          </a:p>
          <a:p>
            <a:r>
              <a:rPr lang="en-US" sz="2800" dirty="0" smtClean="0"/>
              <a:t>This shifts the </a:t>
            </a:r>
            <a:r>
              <a:rPr lang="en-US" sz="2800" dirty="0"/>
              <a:t>decision boundary towards the less frequent </a:t>
            </a:r>
            <a:r>
              <a:rPr lang="en-US" sz="2800" dirty="0" smtClean="0"/>
              <a:t>class</a:t>
            </a:r>
            <a:endParaRPr lang="hu-HU" sz="2800" dirty="0" smtClean="0"/>
          </a:p>
          <a:p>
            <a:pPr lvl="1"/>
            <a:r>
              <a:rPr lang="hu-HU" sz="2400" dirty="0" smtClean="0"/>
              <a:t>P(</a:t>
            </a:r>
            <a:r>
              <a:rPr lang="hu-HU" sz="2400" i="1" dirty="0" smtClean="0"/>
              <a:t>c</a:t>
            </a:r>
            <a:r>
              <a:rPr lang="hu-HU" sz="2400" i="1" baseline="-25000" dirty="0" smtClean="0"/>
              <a:t>1</a:t>
            </a:r>
            <a:r>
              <a:rPr lang="hu-HU" sz="2400" dirty="0" smtClean="0"/>
              <a:t>) =0</a:t>
            </a:r>
            <a:r>
              <a:rPr lang="en-US" sz="2400" dirty="0" smtClean="0"/>
              <a:t>.</a:t>
            </a:r>
            <a:r>
              <a:rPr lang="hu-HU" sz="2400" dirty="0" smtClean="0"/>
              <a:t>5 </a:t>
            </a:r>
            <a:r>
              <a:rPr lang="en-US" sz="2400" dirty="0" smtClean="0"/>
              <a:t>and</a:t>
            </a:r>
            <a:r>
              <a:rPr lang="hu-HU" sz="2400" dirty="0" smtClean="0"/>
              <a:t> P(</a:t>
            </a:r>
            <a:r>
              <a:rPr lang="hu-HU" sz="2400" i="1" dirty="0" smtClean="0"/>
              <a:t>c</a:t>
            </a:r>
            <a:r>
              <a:rPr lang="hu-HU" sz="2400" i="1" baseline="-25000" dirty="0" smtClean="0"/>
              <a:t>2</a:t>
            </a:r>
            <a:r>
              <a:rPr lang="hu-HU" sz="2400" dirty="0" smtClean="0"/>
              <a:t>) = 0</a:t>
            </a:r>
            <a:r>
              <a:rPr lang="en-US" sz="2400" dirty="0" smtClean="0"/>
              <a:t>.</a:t>
            </a:r>
            <a:r>
              <a:rPr lang="hu-HU" sz="2400" dirty="0" smtClean="0"/>
              <a:t>5             P(</a:t>
            </a:r>
            <a:r>
              <a:rPr lang="hu-HU" sz="2400" i="1" dirty="0" smtClean="0"/>
              <a:t>c</a:t>
            </a:r>
            <a:r>
              <a:rPr lang="hu-HU" sz="2400" i="1" baseline="-25000" dirty="0" smtClean="0"/>
              <a:t>1</a:t>
            </a:r>
            <a:r>
              <a:rPr lang="hu-HU" sz="2400" dirty="0" smtClean="0"/>
              <a:t>) = 0</a:t>
            </a:r>
            <a:r>
              <a:rPr lang="en-US" sz="2400" dirty="0" smtClean="0"/>
              <a:t>.</a:t>
            </a:r>
            <a:r>
              <a:rPr lang="hu-HU" sz="2400" dirty="0" smtClean="0"/>
              <a:t>1 </a:t>
            </a:r>
            <a:r>
              <a:rPr lang="en-US" sz="2400" dirty="0" smtClean="0"/>
              <a:t>and</a:t>
            </a:r>
            <a:r>
              <a:rPr lang="hu-HU" sz="2400" dirty="0" smtClean="0"/>
              <a:t> P(</a:t>
            </a:r>
            <a:r>
              <a:rPr lang="hu-HU" sz="2400" i="1" dirty="0" smtClean="0"/>
              <a:t>c</a:t>
            </a:r>
            <a:r>
              <a:rPr lang="hu-HU" sz="2400" i="1" baseline="-25000" dirty="0" smtClean="0"/>
              <a:t>2</a:t>
            </a:r>
            <a:r>
              <a:rPr lang="hu-HU" sz="2400" dirty="0" smtClean="0"/>
              <a:t>) = 0</a:t>
            </a:r>
            <a:r>
              <a:rPr lang="en-US" sz="2400" dirty="0" smtClean="0"/>
              <a:t>.</a:t>
            </a:r>
            <a:r>
              <a:rPr lang="hu-HU" sz="2400" dirty="0" smtClean="0"/>
              <a:t>9</a:t>
            </a:r>
            <a:endParaRPr lang="hu-H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581128"/>
            <a:ext cx="8424936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3600" dirty="0">
                <a:solidFill>
                  <a:schemeClr val="tx1"/>
                </a:solidFill>
                <a:cs typeface="Times New Roman" panose="02020603050405020304" pitchFamily="18" charset="0"/>
              </a:rPr>
              <a:t>The </a:t>
            </a:r>
            <a:r>
              <a:rPr lang="en-US" altLang="hu-HU" sz="3600" dirty="0">
                <a:solidFill>
                  <a:schemeClr val="tx1"/>
                </a:solidFill>
                <a:cs typeface="Times New Roman" panose="02020603050405020304" pitchFamily="18" charset="0"/>
              </a:rPr>
              <a:t>sources of errors in statistical pattern recognition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525963"/>
          </a:xfrm>
        </p:spPr>
        <p:txBody>
          <a:bodyPr/>
          <a:lstStyle/>
          <a:p>
            <a:r>
              <a:rPr lang="en-US" sz="2800" dirty="0"/>
              <a:t>In summary, creating a classifier by the statistical pattern recognition approach consists of 3 main steps:</a:t>
            </a:r>
          </a:p>
          <a:p>
            <a:pPr lvl="1"/>
            <a:r>
              <a:rPr lang="en-US" sz="2400" dirty="0"/>
              <a:t>Select a suitable feature set</a:t>
            </a:r>
          </a:p>
          <a:p>
            <a:pPr lvl="1"/>
            <a:r>
              <a:rPr lang="en-US" sz="2400" dirty="0"/>
              <a:t>Select a parametric model that we will use to describe the distribution of the data (when the features are continuous) </a:t>
            </a:r>
          </a:p>
          <a:p>
            <a:pPr lvl="1"/>
            <a:r>
              <a:rPr lang="en-US" sz="2400" dirty="0"/>
              <a:t>Based on a finite set of training data, estimate the parameter values of the model</a:t>
            </a:r>
          </a:p>
          <a:p>
            <a:r>
              <a:rPr lang="en-US" sz="2800" dirty="0"/>
              <a:t>The errors of these 3 steps all contribute to the final error of the classifier</a:t>
            </a:r>
          </a:p>
          <a:p>
            <a:pPr lvl="1"/>
            <a:r>
              <a:rPr lang="en-US" sz="2400" dirty="0"/>
              <a:t>Error = Bayes error + model error + estimation error</a:t>
            </a:r>
          </a:p>
          <a:p>
            <a:pPr lvl="1"/>
            <a:r>
              <a:rPr lang="en-US" sz="2400" dirty="0"/>
              <a:t>What can we do about it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58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Handling the errors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638528" cy="4525963"/>
          </a:xfrm>
        </p:spPr>
        <p:txBody>
          <a:bodyPr/>
          <a:lstStyle/>
          <a:p>
            <a:r>
              <a:rPr lang="hu-HU" sz="2800" b="1" dirty="0" err="1" smtClean="0"/>
              <a:t>Bayes</a:t>
            </a:r>
            <a:r>
              <a:rPr lang="hu-HU" sz="2800" dirty="0" smtClean="0"/>
              <a:t> </a:t>
            </a:r>
            <a:r>
              <a:rPr lang="en-US" sz="2800" dirty="0" smtClean="0"/>
              <a:t>error</a:t>
            </a:r>
            <a:r>
              <a:rPr lang="hu-HU" sz="2800" dirty="0" smtClean="0"/>
              <a:t>: </a:t>
            </a:r>
            <a:r>
              <a:rPr lang="en-US" sz="2800" dirty="0"/>
              <a:t>If the features do not fully separate the </a:t>
            </a:r>
            <a:r>
              <a:rPr lang="en-US" sz="2800" dirty="0" smtClean="0"/>
              <a:t>classes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class distributions will overlap</a:t>
            </a:r>
          </a:p>
          <a:p>
            <a:pPr lvl="1"/>
            <a:r>
              <a:rPr lang="en-US" sz="2400" dirty="0"/>
              <a:t>This will be present even if we </a:t>
            </a:r>
            <a:r>
              <a:rPr lang="en-US" sz="2400" dirty="0" smtClean="0"/>
              <a:t>perfectly </a:t>
            </a:r>
            <a:r>
              <a:rPr lang="en-US" sz="2400" dirty="0"/>
              <a:t>know the distributions</a:t>
            </a:r>
          </a:p>
          <a:p>
            <a:pPr lvl="1"/>
            <a:r>
              <a:rPr lang="en-US" sz="2400" dirty="0"/>
              <a:t>The only way to decrease the Bayes error is to select </a:t>
            </a:r>
            <a:r>
              <a:rPr lang="en-US" sz="2400" dirty="0" smtClean="0"/>
              <a:t>other features (which describe the (difference of the) given classes better)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708920"/>
            <a:ext cx="4262579" cy="34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/>
              <a:t>Statistical pattern recognition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en-US" sz="2800" dirty="0" smtClean="0"/>
              <a:t>Background </a:t>
            </a:r>
            <a:r>
              <a:rPr lang="en-US" sz="2800" dirty="0"/>
              <a:t>in statistics (probability theory): we will estimate the joint (</a:t>
            </a:r>
            <a:r>
              <a:rPr lang="en-US" sz="2800" b="1" dirty="0"/>
              <a:t>conditional</a:t>
            </a:r>
            <a:r>
              <a:rPr lang="en-US" sz="2800" dirty="0"/>
              <a:t>) probability of </a:t>
            </a:r>
            <a:r>
              <a:rPr lang="en-US" sz="2800" i="1" dirty="0"/>
              <a:t>X</a:t>
            </a:r>
            <a:r>
              <a:rPr lang="en-US" sz="2800" dirty="0"/>
              <a:t> and </a:t>
            </a:r>
            <a:r>
              <a:rPr lang="en-US" sz="2800" i="1" dirty="0" smtClean="0"/>
              <a:t>C</a:t>
            </a:r>
            <a:endParaRPr lang="hu-HU" sz="2800" i="1" dirty="0"/>
          </a:p>
          <a:p>
            <a:pPr lvl="1"/>
            <a:r>
              <a:rPr lang="hu-HU" sz="2400" dirty="0" err="1"/>
              <a:t>Bayes</a:t>
            </a:r>
            <a:r>
              <a:rPr lang="hu-HU" sz="2400" dirty="0"/>
              <a:t> formula</a:t>
            </a:r>
            <a:r>
              <a:rPr lang="hu-HU" sz="2400" dirty="0" smtClean="0"/>
              <a:t>:</a:t>
            </a:r>
            <a:endParaRPr lang="hu-HU" sz="2400" baseline="-25000" dirty="0"/>
          </a:p>
          <a:p>
            <a:pPr lvl="1"/>
            <a:endParaRPr lang="en-US" sz="2400" dirty="0" smtClean="0"/>
          </a:p>
          <a:p>
            <a:pPr lvl="1"/>
            <a:r>
              <a:rPr lang="hu-HU" sz="2400" i="1" dirty="0" smtClean="0"/>
              <a:t>P</a:t>
            </a:r>
            <a:r>
              <a:rPr lang="hu-HU" sz="2400" dirty="0" smtClean="0"/>
              <a:t>(</a:t>
            </a:r>
            <a:r>
              <a:rPr lang="hu-HU" sz="2400" i="1" dirty="0" err="1" smtClean="0"/>
              <a:t>c</a:t>
            </a:r>
            <a:r>
              <a:rPr lang="hu-HU" sz="2400" i="1" baseline="-25000" dirty="0" err="1" smtClean="0"/>
              <a:t>i</a:t>
            </a:r>
            <a:r>
              <a:rPr lang="hu-HU" sz="2400" i="1" dirty="0" smtClean="0"/>
              <a:t>|x</a:t>
            </a:r>
            <a:r>
              <a:rPr lang="hu-HU" sz="2400" dirty="0"/>
              <a:t>)  : </a:t>
            </a:r>
            <a:r>
              <a:rPr lang="en-US" sz="2400" dirty="0" smtClean="0"/>
              <a:t>the</a:t>
            </a:r>
            <a:r>
              <a:rPr lang="hu-HU" sz="2400" dirty="0" smtClean="0"/>
              <a:t> </a:t>
            </a:r>
            <a:r>
              <a:rPr lang="hu-HU" sz="2400" b="1" dirty="0"/>
              <a:t>a </a:t>
            </a:r>
            <a:r>
              <a:rPr lang="hu-HU" sz="2400" b="1" dirty="0" err="1"/>
              <a:t>posteriori</a:t>
            </a:r>
            <a:r>
              <a:rPr lang="hu-HU" sz="2400" dirty="0"/>
              <a:t> </a:t>
            </a:r>
            <a:r>
              <a:rPr lang="en-US" sz="2400" dirty="0" smtClean="0"/>
              <a:t>probability of class </a:t>
            </a:r>
            <a:r>
              <a:rPr lang="hu-HU" sz="2400" i="1" dirty="0" err="1"/>
              <a:t>c</a:t>
            </a:r>
            <a:r>
              <a:rPr lang="hu-HU" sz="2400" i="1" baseline="-25000" dirty="0" err="1"/>
              <a:t>i</a:t>
            </a:r>
            <a:endParaRPr lang="hu-HU" sz="2400" dirty="0"/>
          </a:p>
          <a:p>
            <a:pPr lvl="1"/>
            <a:r>
              <a:rPr lang="hu-HU" sz="2400" i="1" dirty="0" smtClean="0"/>
              <a:t>P</a:t>
            </a:r>
            <a:r>
              <a:rPr lang="hu-HU" sz="2400" dirty="0" smtClean="0"/>
              <a:t>(</a:t>
            </a:r>
            <a:r>
              <a:rPr lang="hu-HU" sz="2400" i="1" dirty="0" smtClean="0"/>
              <a:t>x|</a:t>
            </a:r>
            <a:r>
              <a:rPr lang="hu-HU" sz="2400" i="1" dirty="0" err="1" smtClean="0"/>
              <a:t>c</a:t>
            </a:r>
            <a:r>
              <a:rPr lang="hu-HU" sz="2400" i="1" baseline="-25000" dirty="0" err="1" smtClean="0"/>
              <a:t>i</a:t>
            </a:r>
            <a:r>
              <a:rPr lang="hu-HU" sz="2400" dirty="0"/>
              <a:t>) : </a:t>
            </a:r>
            <a:r>
              <a:rPr lang="en-US" sz="2400" dirty="0" smtClean="0"/>
              <a:t>the class-conditional distribution of the </a:t>
            </a:r>
            <a:r>
              <a:rPr lang="en-US" sz="2400" i="1" dirty="0" smtClean="0"/>
              <a:t>x</a:t>
            </a:r>
            <a:r>
              <a:rPr lang="en-US" sz="2400" dirty="0" smtClean="0"/>
              <a:t> feature vectors</a:t>
            </a:r>
            <a:endParaRPr lang="hu-HU" sz="2400" dirty="0"/>
          </a:p>
          <a:p>
            <a:pPr lvl="1"/>
            <a:r>
              <a:rPr lang="hu-HU" sz="2400" i="1" dirty="0" smtClean="0"/>
              <a:t>P</a:t>
            </a:r>
            <a:r>
              <a:rPr lang="hu-HU" sz="2400" dirty="0" smtClean="0"/>
              <a:t>(</a:t>
            </a:r>
            <a:r>
              <a:rPr lang="hu-HU" sz="2400" i="1" dirty="0" err="1" smtClean="0"/>
              <a:t>c</a:t>
            </a:r>
            <a:r>
              <a:rPr lang="hu-HU" sz="2400" i="1" baseline="-25000" dirty="0" err="1" smtClean="0"/>
              <a:t>i</a:t>
            </a:r>
            <a:r>
              <a:rPr lang="hu-HU" sz="2400" dirty="0"/>
              <a:t>) : </a:t>
            </a:r>
            <a:r>
              <a:rPr lang="en-US" sz="2400" dirty="0" smtClean="0"/>
              <a:t>the</a:t>
            </a:r>
            <a:r>
              <a:rPr lang="hu-HU" sz="2400" dirty="0" smtClean="0"/>
              <a:t> </a:t>
            </a:r>
            <a:r>
              <a:rPr lang="hu-HU" sz="2400" b="1" dirty="0"/>
              <a:t>a </a:t>
            </a:r>
            <a:r>
              <a:rPr lang="hu-HU" sz="2400" b="1" dirty="0" smtClean="0"/>
              <a:t>priori</a:t>
            </a:r>
            <a:r>
              <a:rPr lang="en-US" sz="2400" b="1" dirty="0" smtClean="0"/>
              <a:t> </a:t>
            </a:r>
            <a:r>
              <a:rPr lang="en-US" sz="2400" dirty="0" smtClean="0"/>
              <a:t>distribution of the</a:t>
            </a:r>
            <a:r>
              <a:rPr lang="hu-HU" sz="2400" dirty="0" smtClean="0"/>
              <a:t> </a:t>
            </a:r>
            <a:r>
              <a:rPr lang="hu-HU" sz="2400" i="1" dirty="0" err="1"/>
              <a:t>c</a:t>
            </a:r>
            <a:r>
              <a:rPr lang="hu-HU" sz="2400" i="1" baseline="-25000" dirty="0" err="1"/>
              <a:t>i</a:t>
            </a:r>
            <a:r>
              <a:rPr lang="hu-HU" sz="2400" dirty="0"/>
              <a:t> </a:t>
            </a:r>
            <a:r>
              <a:rPr lang="en-US" sz="2400" dirty="0" smtClean="0"/>
              <a:t>class</a:t>
            </a:r>
            <a:endParaRPr lang="hu-HU" sz="2400" dirty="0"/>
          </a:p>
          <a:p>
            <a:pPr lvl="1"/>
            <a:r>
              <a:rPr lang="hu-HU" sz="2400" i="1" dirty="0" smtClean="0"/>
              <a:t>P</a:t>
            </a:r>
            <a:r>
              <a:rPr lang="hu-HU" sz="2400" dirty="0" smtClean="0"/>
              <a:t>(</a:t>
            </a:r>
            <a:r>
              <a:rPr lang="hu-HU" sz="2400" i="1" dirty="0" smtClean="0"/>
              <a:t>x</a:t>
            </a:r>
            <a:r>
              <a:rPr lang="hu-HU" sz="2400" dirty="0"/>
              <a:t>) : </a:t>
            </a:r>
            <a:r>
              <a:rPr lang="en-US" sz="2400" dirty="0" smtClean="0"/>
              <a:t>it will not be important for the optimal classification </a:t>
            </a:r>
            <a:r>
              <a:rPr lang="hu-HU" sz="2400" dirty="0" smtClean="0"/>
              <a:t>(</a:t>
            </a:r>
            <a:r>
              <a:rPr lang="en-US" sz="2400" dirty="0" smtClean="0"/>
              <a:t>see later</a:t>
            </a:r>
            <a:r>
              <a:rPr lang="hu-HU" sz="2400" dirty="0" smtClean="0"/>
              <a:t>)</a:t>
            </a:r>
            <a:endParaRPr lang="hu-HU" sz="18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206265"/>
              </p:ext>
            </p:extLst>
          </p:nvPr>
        </p:nvGraphicFramePr>
        <p:xfrm>
          <a:off x="3719735" y="2276872"/>
          <a:ext cx="299648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name="Equation" r:id="rId3" imgW="1587500" imgH="419100" progId="Equation.3">
                  <p:embed/>
                </p:oleObj>
              </mc:Choice>
              <mc:Fallback>
                <p:oleObj name="Equation" r:id="rId3" imgW="1587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5" y="2276872"/>
                        <a:ext cx="2996483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/>
              <a:t>Handling the errors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638528" cy="4525963"/>
          </a:xfrm>
        </p:spPr>
        <p:txBody>
          <a:bodyPr/>
          <a:lstStyle/>
          <a:p>
            <a:r>
              <a:rPr lang="en-US" sz="2800" b="1" dirty="0" smtClean="0"/>
              <a:t>Model error</a:t>
            </a:r>
            <a:r>
              <a:rPr lang="hu-HU" sz="2800" dirty="0" smtClean="0"/>
              <a:t>: </a:t>
            </a:r>
            <a:r>
              <a:rPr lang="en-US" sz="2800" dirty="0" smtClean="0"/>
              <a:t>If the chosen (modelled) statistical distribution does not </a:t>
            </a:r>
            <a:r>
              <a:rPr lang="en-US" sz="2800" dirty="0"/>
              <a:t>fit the data </a:t>
            </a:r>
            <a:r>
              <a:rPr lang="en-US" sz="2800" dirty="0" smtClean="0"/>
              <a:t>enough</a:t>
            </a:r>
            <a:endParaRPr lang="hu-HU" sz="2800" dirty="0" smtClean="0"/>
          </a:p>
          <a:p>
            <a:pPr lvl="1"/>
            <a:r>
              <a:rPr lang="en-US" sz="2400" dirty="0"/>
              <a:t>For mathematical tractability, we must assume something about the shape of the distribution (e.g. it is a Gaussian distribution)</a:t>
            </a:r>
          </a:p>
          <a:p>
            <a:pPr lvl="1"/>
            <a:r>
              <a:rPr lang="en-US" sz="2400" dirty="0"/>
              <a:t>The data rarely has this shape, there will be a mismatch – this is the error of the model choice</a:t>
            </a:r>
          </a:p>
          <a:p>
            <a:pPr lvl="1"/>
            <a:r>
              <a:rPr lang="en-US" sz="2400" dirty="0"/>
              <a:t>This error can be decreased by choosing a better </a:t>
            </a:r>
            <a:r>
              <a:rPr lang="en-US" sz="2400" dirty="0" smtClean="0"/>
              <a:t>model</a:t>
            </a:r>
            <a:endParaRPr lang="en-US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524885"/>
            <a:ext cx="41148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340768"/>
            <a:ext cx="5468129" cy="410109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/>
              <a:t>Handling the errors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638528" cy="4525963"/>
          </a:xfrm>
        </p:spPr>
        <p:txBody>
          <a:bodyPr/>
          <a:lstStyle/>
          <a:p>
            <a:r>
              <a:rPr lang="en-US" sz="2800" b="1" dirty="0" smtClean="0"/>
              <a:t>Estimation error</a:t>
            </a:r>
            <a:r>
              <a:rPr lang="hu-HU" sz="2800" dirty="0" smtClean="0"/>
              <a:t>: </a:t>
            </a:r>
            <a:r>
              <a:rPr lang="en-US" sz="2800" dirty="0"/>
              <a:t>we </a:t>
            </a:r>
            <a:r>
              <a:rPr lang="en-US" sz="2800" dirty="0" smtClean="0"/>
              <a:t>estimate </a:t>
            </a:r>
            <a:r>
              <a:rPr lang="en-US" sz="2800" dirty="0"/>
              <a:t>the model parameters from the training data </a:t>
            </a:r>
            <a:r>
              <a:rPr lang="en-US" sz="2800" dirty="0" smtClean="0"/>
              <a:t>via </a:t>
            </a:r>
            <a:r>
              <a:rPr lang="en-US" sz="2800" dirty="0"/>
              <a:t>some training algorithm</a:t>
            </a:r>
          </a:p>
          <a:p>
            <a:pPr lvl="1"/>
            <a:r>
              <a:rPr lang="en-US" sz="2400" dirty="0"/>
              <a:t>This error can be decreased by using more training data and/or by refining the training </a:t>
            </a:r>
            <a:r>
              <a:rPr lang="en-US" sz="2400" dirty="0" smtClean="0"/>
              <a:t>algorithm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365104"/>
            <a:ext cx="4968552" cy="23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The na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ï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ve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classifier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en-US" sz="2800" dirty="0"/>
              <a:t>We examined how the decision surfaces look like for Gaussian distributions with given parameters</a:t>
            </a:r>
          </a:p>
          <a:p>
            <a:r>
              <a:rPr lang="en-US" sz="2800" dirty="0"/>
              <a:t>What’s next? We will assume that the samples in each class have a Gaussian distribution (true or not, see later…)</a:t>
            </a:r>
          </a:p>
          <a:p>
            <a:r>
              <a:rPr lang="en-US" sz="2800" dirty="0"/>
              <a:t>And we will estimate the distribution parameters from the data</a:t>
            </a:r>
          </a:p>
          <a:p>
            <a:r>
              <a:rPr lang="en-US" sz="2800" dirty="0"/>
              <a:t>Our class distributions are of the form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480702"/>
              </p:ext>
            </p:extLst>
          </p:nvPr>
        </p:nvGraphicFramePr>
        <p:xfrm>
          <a:off x="2927648" y="4365104"/>
          <a:ext cx="570133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0" name="Equation" r:id="rId3" imgW="2387600" imgH="482600" progId="Equation.3">
                  <p:embed/>
                </p:oleObj>
              </mc:Choice>
              <mc:Fallback>
                <p:oleObj name="Equation" r:id="rId3" imgW="2387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4365104"/>
                        <a:ext cx="5701338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4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The na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ï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ve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classifier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(recap</a:t>
            </a:r>
            <a:r>
              <a:rPr lang="en-US" sz="2800" dirty="0"/>
              <a:t>) Our class distributions are of the </a:t>
            </a:r>
            <a:r>
              <a:rPr lang="en-US" sz="2800" dirty="0" smtClean="0"/>
              <a:t>form</a:t>
            </a:r>
            <a:endParaRPr lang="hu-HU" sz="2800" dirty="0"/>
          </a:p>
          <a:p>
            <a:pPr lvl="1"/>
            <a:endParaRPr lang="hu-HU" sz="2400" dirty="0" smtClean="0"/>
          </a:p>
          <a:p>
            <a:endParaRPr lang="hu-HU" sz="2800" dirty="0"/>
          </a:p>
          <a:p>
            <a:pPr lvl="1"/>
            <a:endParaRPr lang="hu-HU" sz="2400" dirty="0" smtClean="0"/>
          </a:p>
          <a:p>
            <a:r>
              <a:rPr lang="en-US" sz="2800" dirty="0"/>
              <a:t>So the parameters we have to estimate are </a:t>
            </a:r>
            <a:r>
              <a:rPr lang="el-GR" sz="2800" i="1" dirty="0" smtClean="0"/>
              <a:t>μ</a:t>
            </a:r>
            <a:r>
              <a:rPr lang="hu-HU" sz="2800" i="1" baseline="-25000" dirty="0"/>
              <a:t>i</a:t>
            </a:r>
            <a:r>
              <a:rPr lang="hu-HU" sz="2800" dirty="0"/>
              <a:t> </a:t>
            </a:r>
            <a:r>
              <a:rPr lang="en-US" sz="2800" dirty="0" smtClean="0"/>
              <a:t>and</a:t>
            </a:r>
            <a:r>
              <a:rPr lang="hu-HU" sz="2800" dirty="0" smtClean="0"/>
              <a:t> </a:t>
            </a:r>
            <a:r>
              <a:rPr lang="hu-HU" altLang="hu-HU" sz="2800" dirty="0" smtClean="0">
                <a:sym typeface="Symbol" panose="05050102010706020507" pitchFamily="18" charset="2"/>
              </a:rPr>
              <a:t></a:t>
            </a:r>
            <a:r>
              <a:rPr lang="hu-HU" sz="2800" i="1" baseline="-25000" dirty="0" smtClean="0"/>
              <a:t>i</a:t>
            </a:r>
            <a:r>
              <a:rPr lang="hu-HU" sz="2800" dirty="0" smtClean="0"/>
              <a:t> </a:t>
            </a:r>
            <a:r>
              <a:rPr lang="en-US" sz="2800" dirty="0" smtClean="0"/>
              <a:t>for each class</a:t>
            </a:r>
            <a:r>
              <a:rPr lang="hu-HU" sz="2800" dirty="0" smtClean="0"/>
              <a:t> </a:t>
            </a:r>
            <a:r>
              <a:rPr lang="hu-HU" sz="2800" i="1" dirty="0" err="1" smtClean="0"/>
              <a:t>c</a:t>
            </a:r>
            <a:r>
              <a:rPr lang="hu-HU" sz="2800" i="1" baseline="-25000" dirty="0" err="1" smtClean="0"/>
              <a:t>i</a:t>
            </a:r>
            <a:endParaRPr lang="hu-HU" sz="2800" dirty="0"/>
          </a:p>
          <a:p>
            <a:pPr lvl="1"/>
            <a:r>
              <a:rPr lang="hu-HU" sz="2400" i="1" dirty="0" smtClean="0"/>
              <a:t>x</a:t>
            </a:r>
            <a:r>
              <a:rPr lang="hu-HU" sz="2400" dirty="0" smtClean="0"/>
              <a:t> </a:t>
            </a:r>
            <a:r>
              <a:rPr lang="en-US" sz="2400" dirty="0" smtClean="0"/>
              <a:t>is a vector</a:t>
            </a:r>
            <a:r>
              <a:rPr lang="hu-HU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we have to estimate the parameters of a multivariate distribution</a:t>
            </a:r>
            <a:r>
              <a:rPr lang="hu-HU" sz="2400" dirty="0" smtClean="0"/>
              <a:t>!</a:t>
            </a:r>
            <a:endParaRPr lang="hu-HU" sz="2400" dirty="0"/>
          </a:p>
          <a:p>
            <a:r>
              <a:rPr lang="en-US" sz="2800" dirty="0" smtClean="0"/>
              <a:t>As </a:t>
            </a:r>
            <a:r>
              <a:rPr lang="en-US" sz="2800" dirty="0"/>
              <a:t>it is not an easy task, we start with a simplified model</a:t>
            </a:r>
          </a:p>
          <a:p>
            <a:pPr lvl="1"/>
            <a:r>
              <a:rPr lang="en-US" sz="2400" dirty="0"/>
              <a:t>This will be the naïve Bayes </a:t>
            </a:r>
            <a:r>
              <a:rPr lang="en-US" sz="2400" dirty="0" smtClean="0"/>
              <a:t>classifier</a:t>
            </a:r>
            <a:endParaRPr lang="en-US" sz="24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933288"/>
              </p:ext>
            </p:extLst>
          </p:nvPr>
        </p:nvGraphicFramePr>
        <p:xfrm>
          <a:off x="2999656" y="1844824"/>
          <a:ext cx="570133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3" name="Equation" r:id="rId3" imgW="2387600" imgH="482600" progId="Equation.3">
                  <p:embed/>
                </p:oleObj>
              </mc:Choice>
              <mc:Fallback>
                <p:oleObj name="Equation" r:id="rId3" imgW="2387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6" y="1844824"/>
                        <a:ext cx="5701338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4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The na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ï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ve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assumption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naïve Bayes model assumes that the features are conditionally independent, so we can write</a:t>
            </a:r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r>
              <a:rPr lang="en-US" sz="2800" dirty="0" smtClean="0"/>
              <a:t>With this assumption we have to estimate </a:t>
            </a:r>
            <a:r>
              <a:rPr lang="en-US" sz="2800" i="1" dirty="0" smtClean="0"/>
              <a:t>d</a:t>
            </a:r>
            <a:r>
              <a:rPr lang="en-US" sz="2800" dirty="0" smtClean="0"/>
              <a:t> 1-variable distributions instead of 1 </a:t>
            </a:r>
            <a:r>
              <a:rPr lang="en-US" sz="2800" i="1" dirty="0" smtClean="0"/>
              <a:t>d</a:t>
            </a:r>
            <a:r>
              <a:rPr lang="en-US" sz="2800" dirty="0" smtClean="0"/>
              <a:t>-variable distribution</a:t>
            </a:r>
          </a:p>
          <a:p>
            <a:r>
              <a:rPr lang="en-US" sz="2800" dirty="0" smtClean="0"/>
              <a:t>This is mathematically and technically easier</a:t>
            </a:r>
            <a:endParaRPr lang="hu-HU" sz="2800" dirty="0" smtClean="0"/>
          </a:p>
          <a:p>
            <a:pPr lvl="1"/>
            <a:r>
              <a:rPr lang="en-US" sz="2400" dirty="0" smtClean="0"/>
              <a:t>Advantage</a:t>
            </a:r>
            <a:r>
              <a:rPr lang="hu-HU" sz="2400" dirty="0" smtClean="0"/>
              <a:t> </a:t>
            </a:r>
            <a:r>
              <a:rPr lang="en-US" sz="2400" dirty="0" smtClean="0"/>
              <a:t>#1</a:t>
            </a:r>
            <a:endParaRPr lang="hu-HU" sz="2400" dirty="0"/>
          </a:p>
          <a:p>
            <a:endParaRPr lang="hu-HU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84076"/>
              </p:ext>
            </p:extLst>
          </p:nvPr>
        </p:nvGraphicFramePr>
        <p:xfrm>
          <a:off x="3359695" y="2223207"/>
          <a:ext cx="5261176" cy="91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5" name="Equation" r:id="rId3" imgW="2603160" imgH="457200" progId="Equation.3">
                  <p:embed/>
                </p:oleObj>
              </mc:Choice>
              <mc:Fallback>
                <p:oleObj name="Equation" r:id="rId3" imgW="260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5" y="2223207"/>
                        <a:ext cx="5261176" cy="917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2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www.byclb.com/TR/Tutorials/neural_networks/Ch_4_dosyalar/image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013726"/>
            <a:ext cx="1994024" cy="1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The na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ï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ve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assumption</a:t>
            </a:r>
            <a:r>
              <a:rPr lang="en-US" dirty="0" smtClean="0"/>
              <a:t>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726760" cy="4525963"/>
          </a:xfrm>
        </p:spPr>
        <p:txBody>
          <a:bodyPr/>
          <a:lstStyle/>
          <a:p>
            <a:r>
              <a:rPr lang="en-US" sz="2800" dirty="0"/>
              <a:t>For example we can use an </a:t>
            </a:r>
            <a:r>
              <a:rPr lang="en-US" sz="2800" dirty="0" err="1"/>
              <a:t>univariate</a:t>
            </a:r>
            <a:r>
              <a:rPr lang="en-US" sz="2800" dirty="0"/>
              <a:t> Gaussian distribution for a continuous </a:t>
            </a:r>
            <a:r>
              <a:rPr lang="en-US" sz="2800" dirty="0" smtClean="0"/>
              <a:t>feature:</a:t>
            </a:r>
            <a:endParaRPr lang="en-US" sz="2800" dirty="0"/>
          </a:p>
          <a:p>
            <a:pPr lvl="1"/>
            <a:endParaRPr lang="en-US" sz="2400" dirty="0" smtClean="0"/>
          </a:p>
          <a:p>
            <a:pPr lvl="1"/>
            <a:endParaRPr lang="hu-HU" sz="2400" dirty="0"/>
          </a:p>
          <a:p>
            <a:r>
              <a:rPr lang="en-US" sz="2800" dirty="0" smtClean="0"/>
              <a:t>…where we can estimate</a:t>
            </a:r>
            <a:r>
              <a:rPr lang="hu-HU" sz="2800" dirty="0" smtClean="0"/>
              <a:t> </a:t>
            </a:r>
            <a:r>
              <a:rPr lang="el-GR" sz="2800" i="1" dirty="0" smtClean="0"/>
              <a:t>μ</a:t>
            </a:r>
            <a:r>
              <a:rPr lang="hu-HU" sz="2800" dirty="0" smtClean="0"/>
              <a:t> </a:t>
            </a:r>
            <a:r>
              <a:rPr lang="en-US" sz="2800" dirty="0" smtClean="0"/>
              <a:t>by the empirical mean of the data items</a:t>
            </a:r>
            <a:r>
              <a:rPr lang="hu-HU" sz="2800" dirty="0" smtClean="0"/>
              <a:t>:</a:t>
            </a:r>
            <a:endParaRPr lang="en-US" sz="1600" dirty="0" smtClean="0"/>
          </a:p>
          <a:p>
            <a:r>
              <a:rPr lang="en-US" sz="2800" i="1" dirty="0" smtClean="0"/>
              <a:t>…and </a:t>
            </a:r>
            <a:r>
              <a:rPr lang="el-GR" sz="2800" i="1" dirty="0" smtClean="0"/>
              <a:t>σ</a:t>
            </a:r>
            <a:r>
              <a:rPr lang="el-GR" sz="2800" baseline="30000" dirty="0" smtClean="0"/>
              <a:t>2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by the empirical variance of the data </a:t>
            </a:r>
            <a:r>
              <a:rPr lang="hu-HU" sz="2800" dirty="0" smtClean="0"/>
              <a:t> </a:t>
            </a:r>
            <a:r>
              <a:rPr lang="en-US" sz="2800" dirty="0" smtClean="0"/>
              <a:t>over </a:t>
            </a:r>
            <a:r>
              <a:rPr lang="el-GR" sz="2800" i="1" dirty="0" smtClean="0"/>
              <a:t>μ</a:t>
            </a:r>
            <a:r>
              <a:rPr lang="en-US" sz="2800" dirty="0" smtClean="0"/>
              <a:t> (where </a:t>
            </a:r>
            <a:r>
              <a:rPr lang="en-US" sz="2800" i="1" dirty="0" smtClean="0"/>
              <a:t>D</a:t>
            </a:r>
            <a:r>
              <a:rPr lang="en-US" sz="2800" dirty="0" smtClean="0"/>
              <a:t> is the number of training examples):</a:t>
            </a:r>
          </a:p>
          <a:p>
            <a:pPr lvl="1"/>
            <a:r>
              <a:rPr lang="en-US" sz="2400" dirty="0" smtClean="0"/>
              <a:t>See</a:t>
            </a:r>
            <a:r>
              <a:rPr lang="en-US" sz="2400" dirty="0"/>
              <a:t> </a:t>
            </a:r>
            <a:r>
              <a:rPr lang="en-US" sz="2400" dirty="0" smtClean="0"/>
              <a:t>the “diagonal covariance matrix with different variances</a:t>
            </a:r>
            <a:r>
              <a:rPr lang="hu-HU" sz="2400" dirty="0" smtClean="0"/>
              <a:t>”</a:t>
            </a:r>
            <a:r>
              <a:rPr lang="en-US" sz="2400" dirty="0" smtClean="0"/>
              <a:t> case</a:t>
            </a:r>
            <a:endParaRPr lang="hu-HU" sz="2400" dirty="0"/>
          </a:p>
          <a:p>
            <a:r>
              <a:rPr lang="en-US" sz="2800" dirty="0" smtClean="0"/>
              <a:t>We will prove later that these formulas are correct</a:t>
            </a:r>
            <a:endParaRPr lang="hu-HU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204864"/>
            <a:ext cx="35255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79790"/>
              </p:ext>
            </p:extLst>
          </p:nvPr>
        </p:nvGraphicFramePr>
        <p:xfrm>
          <a:off x="9624392" y="3181227"/>
          <a:ext cx="1512168" cy="81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6" name="Equation" r:id="rId5" imgW="812447" imgH="444307" progId="Equation.3">
                  <p:embed/>
                </p:oleObj>
              </mc:Choice>
              <mc:Fallback>
                <p:oleObj name="Equation" r:id="rId5" imgW="812447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4392" y="3181227"/>
                        <a:ext cx="1512168" cy="817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68541"/>
              </p:ext>
            </p:extLst>
          </p:nvPr>
        </p:nvGraphicFramePr>
        <p:xfrm>
          <a:off x="9552384" y="4192820"/>
          <a:ext cx="2378443" cy="820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" name="Equation" r:id="rId7" imgW="1282700" imgH="444500" progId="Equation.3">
                  <p:embed/>
                </p:oleObj>
              </mc:Choice>
              <mc:Fallback>
                <p:oleObj name="Equation" r:id="rId7" imgW="1282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384" y="4192820"/>
                        <a:ext cx="2378443" cy="8203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3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The na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ï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ve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assumption</a:t>
            </a:r>
            <a:r>
              <a:rPr lang="en-US" dirty="0" smtClean="0"/>
              <a:t> 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/>
              <a:t>big advantage </a:t>
            </a:r>
            <a:r>
              <a:rPr lang="en-US" sz="2800" dirty="0" smtClean="0"/>
              <a:t>(#2) of </a:t>
            </a:r>
            <a:r>
              <a:rPr lang="en-US" sz="2800" dirty="0"/>
              <a:t>the naïve Bayes model is that can easily handle the case when the feature vector consists of both discrete and continuous features!</a:t>
            </a:r>
          </a:p>
          <a:p>
            <a:pPr lvl="1"/>
            <a:r>
              <a:rPr lang="en-US" sz="2400" dirty="0"/>
              <a:t>For the discrete features we can apply a simple counting-based estimation, remember the example:</a:t>
            </a:r>
          </a:p>
          <a:p>
            <a:pPr lvl="2"/>
            <a:endParaRPr lang="en-US" sz="2000" dirty="0"/>
          </a:p>
          <a:p>
            <a:pPr lvl="1"/>
            <a:endParaRPr lang="en-US" sz="2400" dirty="0" smtClean="0"/>
          </a:p>
          <a:p>
            <a:pPr lvl="2"/>
            <a:endParaRPr lang="en-US" sz="2000" dirty="0"/>
          </a:p>
          <a:p>
            <a:pPr lvl="1"/>
            <a:endParaRPr lang="en-US" sz="24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1"/>
            <a:r>
              <a:rPr lang="hu-HU" sz="2400" dirty="0"/>
              <a:t>P(</a:t>
            </a:r>
            <a:r>
              <a:rPr lang="hu-HU" sz="2400" dirty="0" err="1"/>
              <a:t>Joint</a:t>
            </a:r>
            <a:r>
              <a:rPr lang="hu-HU" sz="2400" dirty="0"/>
              <a:t>_</a:t>
            </a:r>
            <a:r>
              <a:rPr lang="hu-HU" sz="2400" dirty="0" err="1"/>
              <a:t>pain</a:t>
            </a:r>
            <a:r>
              <a:rPr lang="hu-HU" sz="2400" dirty="0"/>
              <a:t>=No | </a:t>
            </a:r>
            <a:r>
              <a:rPr lang="hu-HU" sz="2400" dirty="0" err="1"/>
              <a:t>Infuenza</a:t>
            </a:r>
            <a:r>
              <a:rPr lang="hu-HU" sz="2400" dirty="0"/>
              <a:t>=</a:t>
            </a:r>
            <a:r>
              <a:rPr lang="hu-HU" sz="2400" dirty="0" err="1"/>
              <a:t>Yes</a:t>
            </a:r>
            <a:r>
              <a:rPr lang="hu-HU" sz="2400" dirty="0"/>
              <a:t>) ≈ 1/3</a:t>
            </a:r>
          </a:p>
          <a:p>
            <a:pPr lvl="1"/>
            <a:endParaRPr lang="hu-HU" sz="2000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06988"/>
              </p:ext>
            </p:extLst>
          </p:nvPr>
        </p:nvGraphicFramePr>
        <p:xfrm>
          <a:off x="1415480" y="3508216"/>
          <a:ext cx="8064896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Fever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Joint</a:t>
                      </a:r>
                      <a:r>
                        <a:rPr lang="hu-HU" dirty="0" smtClean="0"/>
                        <a:t>_</a:t>
                      </a:r>
                      <a:r>
                        <a:rPr lang="hu-HU" dirty="0" err="1" smtClean="0"/>
                        <a:t>pain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Cough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FF00"/>
                          </a:solidFill>
                        </a:rPr>
                        <a:t>Influenza</a:t>
                      </a:r>
                      <a:endParaRPr lang="hu-HU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38.2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36.7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Dry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No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41.2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Wet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38.5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Yes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Dry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err="1" smtClean="0"/>
                        <a:t>Yes</a:t>
                      </a:r>
                      <a:endParaRPr lang="hu-H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37.2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/>
                        <a:t>No</a:t>
                      </a:r>
                      <a:endParaRPr lang="hu-H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The na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ï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ve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assumption</a:t>
            </a:r>
            <a:r>
              <a:rPr lang="en-US" dirty="0" smtClean="0"/>
              <a:t> #</a:t>
            </a:r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third advantage of the naïve Bayes approach is that it is a very efficient tool against the curse of dimensionality </a:t>
            </a:r>
          </a:p>
          <a:p>
            <a:pPr lvl="1"/>
            <a:r>
              <a:rPr lang="en-US" sz="2400" dirty="0" smtClean="0"/>
              <a:t>It is very </a:t>
            </a:r>
            <a:r>
              <a:rPr lang="en-US" sz="2400" dirty="0"/>
              <a:t>useful </a:t>
            </a:r>
            <a:r>
              <a:rPr lang="en-US" sz="2400" dirty="0" smtClean="0"/>
              <a:t>if we </a:t>
            </a:r>
            <a:r>
              <a:rPr lang="en-US" sz="2400" dirty="0"/>
              <a:t>have few training samples and/or a lot of features</a:t>
            </a:r>
          </a:p>
          <a:p>
            <a:r>
              <a:rPr lang="en-US" sz="2800" dirty="0" smtClean="0"/>
              <a:t>Example</a:t>
            </a:r>
            <a:r>
              <a:rPr lang="en-US" sz="2800" dirty="0"/>
              <a:t>: text classification with “bag of words” features</a:t>
            </a:r>
          </a:p>
          <a:p>
            <a:pPr lvl="1"/>
            <a:r>
              <a:rPr lang="en-US" sz="2400" dirty="0" smtClean="0"/>
              <a:t>e-mails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spam/non-spam, articles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topic, etc.</a:t>
            </a:r>
            <a:endParaRPr lang="en-US" sz="2400" dirty="0"/>
          </a:p>
          <a:p>
            <a:r>
              <a:rPr lang="en-US" sz="2800" dirty="0" smtClean="0"/>
              <a:t>We </a:t>
            </a:r>
            <a:r>
              <a:rPr lang="en-US" sz="2800" dirty="0"/>
              <a:t>have to find some features that represent the text</a:t>
            </a:r>
          </a:p>
          <a:p>
            <a:pPr lvl="1"/>
            <a:r>
              <a:rPr lang="en-US" sz="2400" dirty="0"/>
              <a:t>“bag of words” representation: the number of the occurrence of each possible word in the text</a:t>
            </a:r>
          </a:p>
          <a:p>
            <a:pPr lvl="1"/>
            <a:r>
              <a:rPr lang="en-US" sz="2400" dirty="0"/>
              <a:t>Of course, the order of words is also important, but this is a very simple representation</a:t>
            </a:r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22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hu-HU" dirty="0" smtClean="0"/>
              <a:t>: </a:t>
            </a:r>
            <a:r>
              <a:rPr lang="hu-HU" dirty="0" err="1" smtClean="0"/>
              <a:t>bag-of-words</a:t>
            </a:r>
            <a:r>
              <a:rPr lang="hu-HU" dirty="0" smtClean="0"/>
              <a:t> </a:t>
            </a:r>
            <a:r>
              <a:rPr lang="en-US" dirty="0" smtClean="0"/>
              <a:t>representation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 smtClean="0"/>
          </a:p>
          <a:p>
            <a:pPr lvl="1"/>
            <a:endParaRPr lang="hu-HU" sz="2400" dirty="0"/>
          </a:p>
          <a:p>
            <a:r>
              <a:rPr lang="en-US" sz="2800" dirty="0" smtClean="0"/>
              <a:t>This </a:t>
            </a:r>
            <a:r>
              <a:rPr lang="en-US" sz="2800" dirty="0"/>
              <a:t>results if a HUGE feature space (</a:t>
            </a:r>
            <a:r>
              <a:rPr lang="en-US" sz="2800" dirty="0" smtClean="0"/>
              <a:t>100k+ </a:t>
            </a:r>
            <a:r>
              <a:rPr lang="en-US" sz="2800" dirty="0"/>
              <a:t>features)</a:t>
            </a:r>
          </a:p>
          <a:p>
            <a:r>
              <a:rPr lang="en-US" sz="2800" dirty="0"/>
              <a:t>For this task, any method other than Naïve Bayes is pretty difficult to use due to data </a:t>
            </a:r>
            <a:r>
              <a:rPr lang="en-US" sz="2800" dirty="0" err="1"/>
              <a:t>sparsity</a:t>
            </a:r>
            <a:r>
              <a:rPr lang="en-US" sz="2800" dirty="0"/>
              <a:t> (even if we have a lot of training data)</a:t>
            </a:r>
            <a:endParaRPr lang="hu-HU" sz="2800" dirty="0" smtClean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124744"/>
            <a:ext cx="62960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The na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ï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ve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dirty="0" err="1">
                <a:solidFill>
                  <a:schemeClr val="tx1"/>
                </a:solidFill>
                <a:cs typeface="Times New Roman" panose="02020603050405020304" pitchFamily="18" charset="0"/>
              </a:rPr>
              <a:t>Bayes</a:t>
            </a:r>
            <a:r>
              <a:rPr lang="hu-HU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hu-HU" dirty="0">
                <a:solidFill>
                  <a:schemeClr val="tx1"/>
                </a:solidFill>
                <a:cs typeface="Times New Roman" panose="02020603050405020304" pitchFamily="18" charset="0"/>
              </a:rPr>
              <a:t>model - Summary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en-US" sz="2800" dirty="0"/>
              <a:t>Advantages:</a:t>
            </a:r>
          </a:p>
          <a:p>
            <a:pPr lvl="1"/>
            <a:r>
              <a:rPr lang="en-US" sz="2400" dirty="0"/>
              <a:t>Mathematical simplicity, easy implementation</a:t>
            </a:r>
          </a:p>
          <a:p>
            <a:pPr lvl="1"/>
            <a:r>
              <a:rPr lang="en-US" sz="2400" dirty="0"/>
              <a:t>It can handle the mixture of continuous and discrete features</a:t>
            </a:r>
          </a:p>
          <a:p>
            <a:pPr lvl="1"/>
            <a:r>
              <a:rPr lang="en-US" sz="2400" dirty="0"/>
              <a:t>Very efficient in handling sparse data (large feature space, few samples)</a:t>
            </a:r>
          </a:p>
          <a:p>
            <a:r>
              <a:rPr lang="en-US" sz="2800" dirty="0"/>
              <a:t>Disadvantage:</a:t>
            </a:r>
          </a:p>
          <a:p>
            <a:pPr lvl="1"/>
            <a:r>
              <a:rPr lang="en-US" sz="2400" dirty="0"/>
              <a:t>Assuming feature independency is incorrect in most cases</a:t>
            </a:r>
          </a:p>
          <a:p>
            <a:r>
              <a:rPr lang="en-US" sz="2800" dirty="0"/>
              <a:t>In spite of this, the naïve Bayes approach is very popular and works surprisingly efficiently for many classification </a:t>
            </a:r>
            <a:r>
              <a:rPr lang="en-US" sz="2800" dirty="0" smtClean="0"/>
              <a:t>tasks</a:t>
            </a:r>
            <a:endParaRPr lang="hu-HU" sz="28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108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4234746"/>
            <a:ext cx="3864044" cy="185095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Bayes decision rule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862664" cy="4525963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/>
              <a:t>seek to minimize: the number (rate) of misclassifications on the long </a:t>
            </a:r>
            <a:r>
              <a:rPr lang="en-US" sz="2800" dirty="0" smtClean="0"/>
              <a:t>run</a:t>
            </a:r>
            <a:endParaRPr lang="hu-HU" sz="2800" dirty="0"/>
          </a:p>
          <a:p>
            <a:pPr lvl="1"/>
            <a:r>
              <a:rPr lang="en-US" sz="2400" dirty="0" smtClean="0"/>
              <a:t>Formalization</a:t>
            </a:r>
            <a:r>
              <a:rPr lang="hu-HU" sz="2400" dirty="0" smtClean="0"/>
              <a:t>: </a:t>
            </a:r>
            <a:r>
              <a:rPr lang="en-US" sz="2400" dirty="0" smtClean="0"/>
              <a:t>Introduce</a:t>
            </a:r>
            <a:r>
              <a:rPr lang="hu-HU" sz="2400" dirty="0" smtClean="0"/>
              <a:t> </a:t>
            </a:r>
            <a:r>
              <a:rPr lang="en-US" sz="2400" dirty="0" smtClean="0"/>
              <a:t>the</a:t>
            </a:r>
            <a:r>
              <a:rPr lang="hu-HU" sz="2400" dirty="0" smtClean="0"/>
              <a:t> 0-1</a:t>
            </a:r>
            <a:r>
              <a:rPr lang="en-US" sz="2400" dirty="0" smtClean="0"/>
              <a:t> </a:t>
            </a:r>
            <a:r>
              <a:rPr lang="en-US" sz="2400" b="1" dirty="0" smtClean="0"/>
              <a:t>loss function</a:t>
            </a:r>
            <a:r>
              <a:rPr lang="hu-HU" sz="2400" dirty="0" smtClean="0"/>
              <a:t>: </a:t>
            </a:r>
            <a:r>
              <a:rPr lang="el-GR" sz="2400" dirty="0" smtClean="0"/>
              <a:t>λ</a:t>
            </a:r>
            <a:r>
              <a:rPr lang="hu-HU" sz="2400" i="1" baseline="-25000" dirty="0" smtClean="0"/>
              <a:t>i</a:t>
            </a:r>
            <a:r>
              <a:rPr lang="hu-HU" sz="2400" dirty="0" smtClean="0"/>
              <a:t>(</a:t>
            </a:r>
            <a:r>
              <a:rPr lang="hu-HU" sz="2400" i="1" dirty="0" err="1" smtClean="0"/>
              <a:t>c</a:t>
            </a:r>
            <a:r>
              <a:rPr lang="hu-HU" sz="2400" i="1" baseline="-25000" dirty="0" err="1" smtClean="0"/>
              <a:t>k</a:t>
            </a:r>
            <a:r>
              <a:rPr lang="hu-HU" sz="2400" dirty="0" smtClean="0"/>
              <a:t>,</a:t>
            </a:r>
            <a:r>
              <a:rPr lang="hu-HU" sz="2400" i="1" dirty="0" smtClean="0"/>
              <a:t>x</a:t>
            </a:r>
            <a:r>
              <a:rPr lang="hu-HU" sz="2400" dirty="0" smtClean="0"/>
              <a:t>)</a:t>
            </a:r>
          </a:p>
          <a:p>
            <a:pPr lvl="1"/>
            <a:endParaRPr lang="hu-HU" sz="2400" dirty="0"/>
          </a:p>
          <a:p>
            <a:r>
              <a:rPr lang="en-US" sz="2800" b="1" dirty="0" smtClean="0"/>
              <a:t>Bayes’ decision rule</a:t>
            </a:r>
            <a:r>
              <a:rPr lang="hu-HU" sz="2800" dirty="0" smtClean="0"/>
              <a:t>: </a:t>
            </a:r>
            <a:r>
              <a:rPr lang="en-US" sz="2800" dirty="0" smtClean="0"/>
              <a:t>the </a:t>
            </a:r>
            <a:r>
              <a:rPr lang="en-US" sz="2800" dirty="0"/>
              <a:t>long-run rate of misclassifications will be minimal if for each input vector </a:t>
            </a:r>
            <a:r>
              <a:rPr lang="en-US" sz="2800" i="1" dirty="0"/>
              <a:t>x</a:t>
            </a:r>
            <a:r>
              <a:rPr lang="en-US" sz="2800" dirty="0"/>
              <a:t> we chose the class </a:t>
            </a:r>
            <a:r>
              <a:rPr lang="hu-HU" sz="2800" i="1" dirty="0" err="1"/>
              <a:t>c</a:t>
            </a:r>
            <a:r>
              <a:rPr lang="hu-HU" sz="2800" i="1" baseline="-25000" dirty="0" err="1"/>
              <a:t>i</a:t>
            </a:r>
            <a:r>
              <a:rPr lang="en-US" sz="2800" dirty="0" smtClean="0"/>
              <a:t> </a:t>
            </a:r>
            <a:r>
              <a:rPr lang="en-US" sz="2800" dirty="0"/>
              <a:t>for which </a:t>
            </a:r>
            <a:r>
              <a:rPr lang="hu-HU" sz="2800" i="1" dirty="0"/>
              <a:t>P</a:t>
            </a:r>
            <a:r>
              <a:rPr lang="hu-HU" sz="2800" dirty="0"/>
              <a:t>(</a:t>
            </a:r>
            <a:r>
              <a:rPr lang="hu-HU" sz="2800" i="1" dirty="0" err="1"/>
              <a:t>c</a:t>
            </a:r>
            <a:r>
              <a:rPr lang="hu-HU" sz="2800" i="1" baseline="-25000" dirty="0" err="1"/>
              <a:t>i</a:t>
            </a:r>
            <a:r>
              <a:rPr lang="hu-HU" sz="2800" i="1" baseline="-25000" dirty="0"/>
              <a:t> </a:t>
            </a:r>
            <a:r>
              <a:rPr lang="hu-HU" sz="2800" dirty="0"/>
              <a:t>|</a:t>
            </a:r>
            <a:r>
              <a:rPr lang="hu-HU" sz="2800" i="1" dirty="0"/>
              <a:t>x</a:t>
            </a:r>
            <a:r>
              <a:rPr lang="hu-HU" sz="2800" dirty="0"/>
              <a:t>)</a:t>
            </a:r>
            <a:r>
              <a:rPr lang="en-US" sz="2800" dirty="0" smtClean="0"/>
              <a:t> </a:t>
            </a:r>
            <a:r>
              <a:rPr lang="en-US" sz="2800" dirty="0"/>
              <a:t>is </a:t>
            </a:r>
            <a:r>
              <a:rPr lang="en-US" sz="2800" dirty="0" smtClean="0"/>
              <a:t>maximal</a:t>
            </a:r>
            <a:endParaRPr lang="en-US" sz="2800" dirty="0"/>
          </a:p>
          <a:p>
            <a:r>
              <a:rPr lang="hu-HU" sz="2800" dirty="0" smtClean="0"/>
              <a:t>(</a:t>
            </a:r>
            <a:r>
              <a:rPr lang="en-US" sz="2800" dirty="0" smtClean="0"/>
              <a:t>“</a:t>
            </a:r>
            <a:r>
              <a:rPr lang="hu-HU" sz="2800" dirty="0" smtClean="0"/>
              <a:t>Maximum A </a:t>
            </a:r>
            <a:r>
              <a:rPr lang="hu-HU" sz="2800" dirty="0" err="1" smtClean="0"/>
              <a:t>Posteriori</a:t>
            </a:r>
            <a:r>
              <a:rPr lang="hu-HU" sz="2800" dirty="0" smtClean="0"/>
              <a:t> </a:t>
            </a:r>
            <a:r>
              <a:rPr lang="en-US" sz="2800" dirty="0" smtClean="0"/>
              <a:t>decision</a:t>
            </a:r>
            <a:r>
              <a:rPr lang="hu-HU" sz="2800" dirty="0" smtClean="0"/>
              <a:t>”, </a:t>
            </a:r>
            <a:r>
              <a:rPr lang="en-US" sz="2800" dirty="0" smtClean="0"/>
              <a:t>“MAP-decision</a:t>
            </a:r>
            <a:r>
              <a:rPr lang="hu-HU" sz="2800" dirty="0" smtClean="0"/>
              <a:t>”</a:t>
            </a:r>
            <a:r>
              <a:rPr lang="en-US" sz="2800" dirty="0" smtClean="0"/>
              <a:t> for short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53623"/>
              </p:ext>
            </p:extLst>
          </p:nvPr>
        </p:nvGraphicFramePr>
        <p:xfrm>
          <a:off x="2959099" y="2708275"/>
          <a:ext cx="2715713" cy="86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" name="Equation" r:id="rId4" imgW="1435100" imgH="457200" progId="Equation.3">
                  <p:embed/>
                </p:oleObj>
              </mc:Choice>
              <mc:Fallback>
                <p:oleObj name="Equation" r:id="rId4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099" y="2708275"/>
                        <a:ext cx="2715713" cy="864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6152103" y="2715472"/>
            <a:ext cx="23201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hu-HU" sz="1800" i="1" dirty="0"/>
              <a:t>k</a:t>
            </a:r>
            <a:r>
              <a:rPr lang="en-US" altLang="hu-HU" sz="1800" dirty="0"/>
              <a:t>: correct class</a:t>
            </a:r>
          </a:p>
          <a:p>
            <a:r>
              <a:rPr lang="en-US" altLang="hu-HU" sz="1800" i="1" dirty="0"/>
              <a:t>i</a:t>
            </a:r>
            <a:r>
              <a:rPr lang="en-US" altLang="hu-HU" sz="1800" dirty="0"/>
              <a:t>: selected class</a:t>
            </a:r>
            <a:endParaRPr lang="hu-HU" altLang="hu-HU" sz="1800" dirty="0"/>
          </a:p>
        </p:txBody>
      </p:sp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Bayes decision rule</a:t>
            </a:r>
            <a:r>
              <a:rPr lang="en-US" dirty="0" smtClean="0"/>
              <a:t>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b="1" dirty="0"/>
              <a:t>Bayes’ decision rule</a:t>
            </a:r>
            <a:r>
              <a:rPr lang="hu-HU" sz="2800" dirty="0"/>
              <a:t>: </a:t>
            </a:r>
            <a:r>
              <a:rPr lang="en-US" sz="2800" dirty="0"/>
              <a:t>the long-run rate of misclassifications will be minimal if for each input vector </a:t>
            </a:r>
            <a:r>
              <a:rPr lang="en-US" sz="2800" i="1" dirty="0"/>
              <a:t>x</a:t>
            </a:r>
            <a:r>
              <a:rPr lang="en-US" sz="2800" dirty="0"/>
              <a:t> we chose the class </a:t>
            </a:r>
            <a:r>
              <a:rPr lang="hu-HU" sz="2800" i="1" dirty="0" err="1"/>
              <a:t>c</a:t>
            </a:r>
            <a:r>
              <a:rPr lang="hu-HU" sz="2800" i="1" baseline="-25000" dirty="0" err="1"/>
              <a:t>i</a:t>
            </a:r>
            <a:r>
              <a:rPr lang="en-US" sz="2800" dirty="0"/>
              <a:t> for which </a:t>
            </a:r>
            <a:r>
              <a:rPr lang="hu-HU" sz="2800" i="1" dirty="0"/>
              <a:t>P</a:t>
            </a:r>
            <a:r>
              <a:rPr lang="hu-HU" sz="2800" dirty="0"/>
              <a:t>(</a:t>
            </a:r>
            <a:r>
              <a:rPr lang="hu-HU" sz="2800" i="1" dirty="0" err="1"/>
              <a:t>c</a:t>
            </a:r>
            <a:r>
              <a:rPr lang="hu-HU" sz="2800" i="1" baseline="-25000" dirty="0" err="1"/>
              <a:t>i</a:t>
            </a:r>
            <a:r>
              <a:rPr lang="hu-HU" sz="2800" i="1" baseline="-25000" dirty="0"/>
              <a:t> </a:t>
            </a:r>
            <a:r>
              <a:rPr lang="hu-HU" sz="2800" dirty="0"/>
              <a:t>|</a:t>
            </a:r>
            <a:r>
              <a:rPr lang="hu-HU" sz="2800" i="1" dirty="0"/>
              <a:t>x</a:t>
            </a:r>
            <a:r>
              <a:rPr lang="hu-HU" sz="2800" dirty="0"/>
              <a:t>)</a:t>
            </a:r>
            <a:r>
              <a:rPr lang="en-US" sz="2800" dirty="0"/>
              <a:t> is maximal </a:t>
            </a:r>
            <a:endParaRPr lang="en-US" sz="2800" dirty="0" smtClean="0"/>
          </a:p>
          <a:p>
            <a:pPr lvl="1"/>
            <a:r>
              <a:rPr lang="en-US" sz="2400" dirty="0" smtClean="0"/>
              <a:t>Proof</a:t>
            </a:r>
            <a:r>
              <a:rPr lang="hu-HU" sz="2400" dirty="0" smtClean="0"/>
              <a:t>: </a:t>
            </a:r>
            <a:r>
              <a:rPr lang="en-US" sz="2400" dirty="0" smtClean="0"/>
              <a:t>we can formalize the error as the expected value of</a:t>
            </a:r>
            <a:r>
              <a:rPr lang="hu-HU" sz="2400" dirty="0" smtClean="0"/>
              <a:t> </a:t>
            </a:r>
            <a:r>
              <a:rPr lang="el-GR" sz="2400" dirty="0"/>
              <a:t>λ</a:t>
            </a:r>
            <a:r>
              <a:rPr lang="hu-HU" sz="2400" i="1" baseline="-25000" dirty="0"/>
              <a:t>i</a:t>
            </a:r>
            <a:r>
              <a:rPr lang="hu-HU" sz="2400" dirty="0"/>
              <a:t>(</a:t>
            </a:r>
            <a:r>
              <a:rPr lang="hu-HU" sz="2400" i="1" dirty="0" err="1"/>
              <a:t>c</a:t>
            </a:r>
            <a:r>
              <a:rPr lang="hu-HU" sz="2400" i="1" baseline="-25000" dirty="0" err="1"/>
              <a:t>k</a:t>
            </a:r>
            <a:r>
              <a:rPr lang="hu-HU" sz="2400" dirty="0"/>
              <a:t>,</a:t>
            </a:r>
            <a:r>
              <a:rPr lang="hu-HU" sz="2400" i="1" dirty="0"/>
              <a:t>x</a:t>
            </a:r>
            <a:r>
              <a:rPr lang="hu-HU" sz="2400" dirty="0" smtClean="0"/>
              <a:t>)</a:t>
            </a:r>
            <a:r>
              <a:rPr lang="en-US" sz="2400" dirty="0" smtClean="0"/>
              <a:t>.</a:t>
            </a:r>
            <a:r>
              <a:rPr lang="hu-HU" sz="2400" dirty="0" smtClean="0"/>
              <a:t> </a:t>
            </a:r>
            <a:r>
              <a:rPr lang="en-US" sz="2400" dirty="0" smtClean="0"/>
              <a:t>We also call it the </a:t>
            </a:r>
            <a:r>
              <a:rPr lang="en-US" sz="2400" i="1" dirty="0" smtClean="0"/>
              <a:t>risk </a:t>
            </a:r>
            <a:r>
              <a:rPr lang="en-US" sz="2400" dirty="0" smtClean="0"/>
              <a:t>of choosing class</a:t>
            </a:r>
            <a:r>
              <a:rPr lang="hu-HU" sz="2400" dirty="0" smtClean="0"/>
              <a:t> </a:t>
            </a:r>
            <a:r>
              <a:rPr lang="hu-HU" sz="2400" i="1" dirty="0" err="1" smtClean="0"/>
              <a:t>c</a:t>
            </a:r>
            <a:r>
              <a:rPr lang="hu-HU" sz="2400" i="1" baseline="-25000" dirty="0" err="1" smtClean="0"/>
              <a:t>i</a:t>
            </a:r>
            <a:r>
              <a:rPr lang="hu-HU" sz="2400" dirty="0" smtClean="0"/>
              <a:t>:</a:t>
            </a:r>
            <a:endParaRPr lang="hu-HU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This will be minimal for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dirty="0" smtClean="0"/>
              <a:t>if</a:t>
            </a:r>
            <a:r>
              <a:rPr lang="hu-HU" sz="2400" dirty="0" smtClean="0"/>
              <a:t> </a:t>
            </a:r>
            <a:r>
              <a:rPr lang="hu-HU" sz="2400" i="1" dirty="0"/>
              <a:t>P</a:t>
            </a:r>
            <a:r>
              <a:rPr lang="hu-HU" sz="2400" dirty="0"/>
              <a:t>(</a:t>
            </a:r>
            <a:r>
              <a:rPr lang="hu-HU" sz="2400" i="1" dirty="0" err="1"/>
              <a:t>c</a:t>
            </a:r>
            <a:r>
              <a:rPr lang="hu-HU" sz="2400" i="1" baseline="-25000" dirty="0" err="1"/>
              <a:t>i</a:t>
            </a:r>
            <a:r>
              <a:rPr lang="hu-HU" sz="2400" i="1" baseline="-25000" dirty="0"/>
              <a:t> </a:t>
            </a:r>
            <a:r>
              <a:rPr lang="hu-HU" sz="2400" dirty="0"/>
              <a:t>|</a:t>
            </a:r>
            <a:r>
              <a:rPr lang="hu-HU" sz="2400" i="1" dirty="0"/>
              <a:t>x</a:t>
            </a:r>
            <a:r>
              <a:rPr lang="hu-HU" sz="2400" dirty="0"/>
              <a:t>) </a:t>
            </a:r>
            <a:r>
              <a:rPr lang="en-US" sz="2400" dirty="0" smtClean="0"/>
              <a:t>is maximal</a:t>
            </a:r>
            <a:endParaRPr lang="hu-HU" sz="2400" dirty="0"/>
          </a:p>
          <a:p>
            <a:endParaRPr lang="hu-HU" sz="2800" dirty="0" smtClean="0"/>
          </a:p>
          <a:p>
            <a:endParaRPr lang="hu-HU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89819"/>
              </p:ext>
            </p:extLst>
          </p:nvPr>
        </p:nvGraphicFramePr>
        <p:xfrm>
          <a:off x="1487487" y="3429000"/>
          <a:ext cx="7114629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Equation" r:id="rId3" imgW="3720960" imgH="1168200" progId="Equation.3">
                  <p:embed/>
                </p:oleObj>
              </mc:Choice>
              <mc:Fallback>
                <p:oleObj name="Equation" r:id="rId3" imgW="37209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7" y="3429000"/>
                        <a:ext cx="7114629" cy="2232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3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Bayes decision rule</a:t>
            </a:r>
            <a:r>
              <a:rPr lang="en-US" dirty="0" smtClean="0"/>
              <a:t> #3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To </a:t>
            </a:r>
            <a:r>
              <a:rPr lang="en-US" sz="2800" dirty="0"/>
              <a:t>calculate the global risk over all the feature space </a:t>
            </a:r>
            <a:r>
              <a:rPr lang="en-US" sz="2800" i="1" dirty="0" smtClean="0"/>
              <a:t>X</a:t>
            </a:r>
            <a:r>
              <a:rPr lang="en-US" sz="2800" dirty="0" smtClean="0"/>
              <a:t>, </a:t>
            </a:r>
            <a:r>
              <a:rPr lang="en-US" sz="2800" dirty="0"/>
              <a:t>we have to calculate</a:t>
            </a:r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 smtClean="0"/>
              <a:t>Of </a:t>
            </a:r>
            <a:r>
              <a:rPr lang="en-US" sz="2800" dirty="0"/>
              <a:t>course, if we minimize the risk for all </a:t>
            </a:r>
            <a:r>
              <a:rPr lang="en-US" sz="2800" i="1" dirty="0"/>
              <a:t>x</a:t>
            </a:r>
            <a:r>
              <a:rPr lang="en-US" sz="2800" dirty="0"/>
              <a:t> values (i.e. we make an optimal decision for all </a:t>
            </a:r>
            <a:r>
              <a:rPr lang="en-US" sz="2800" i="1" dirty="0"/>
              <a:t>x</a:t>
            </a:r>
            <a:r>
              <a:rPr lang="en-US" sz="2800" dirty="0"/>
              <a:t>), then the global risk will also be minimized at the same </a:t>
            </a:r>
            <a:r>
              <a:rPr lang="en-US" sz="2800" dirty="0" smtClean="0"/>
              <a:t>time</a:t>
            </a:r>
            <a:endParaRPr lang="hu-HU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33160"/>
              </p:ext>
            </p:extLst>
          </p:nvPr>
        </p:nvGraphicFramePr>
        <p:xfrm>
          <a:off x="3719736" y="2348880"/>
          <a:ext cx="361970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Equation" r:id="rId3" imgW="1637589" imgH="393529" progId="Equation.3">
                  <p:embed/>
                </p:oleObj>
              </mc:Choice>
              <mc:Fallback>
                <p:oleObj name="Equation" r:id="rId3" imgW="163758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2348880"/>
                        <a:ext cx="3619706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Bayes decision rule</a:t>
            </a:r>
            <a:r>
              <a:rPr lang="en-US" dirty="0" smtClean="0"/>
              <a:t> #4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7358608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Bayes’ decision rule is a special case of what we called the indirect or decision theoretic approach earlier:</a:t>
            </a:r>
          </a:p>
          <a:p>
            <a:pPr lvl="1"/>
            <a:r>
              <a:rPr lang="en-US" sz="2200" dirty="0" smtClean="0"/>
              <a:t>For each class</a:t>
            </a:r>
            <a:r>
              <a:rPr lang="hu-HU" sz="2200" dirty="0" smtClean="0"/>
              <a:t> </a:t>
            </a:r>
            <a:r>
              <a:rPr lang="hu-HU" sz="2200" i="1" dirty="0" err="1" smtClean="0"/>
              <a:t>c</a:t>
            </a:r>
            <a:r>
              <a:rPr lang="hu-HU" sz="2200" i="1" baseline="-25000" dirty="0" err="1" smtClean="0"/>
              <a:t>i</a:t>
            </a:r>
            <a:r>
              <a:rPr lang="hu-HU" sz="2200" dirty="0" smtClean="0"/>
              <a:t> </a:t>
            </a:r>
            <a:r>
              <a:rPr lang="en-US" sz="2200" dirty="0" smtClean="0"/>
              <a:t>we create the discriminant function</a:t>
            </a:r>
            <a:r>
              <a:rPr lang="hu-HU" sz="2200" dirty="0" smtClean="0"/>
              <a:t> </a:t>
            </a:r>
            <a:r>
              <a:rPr lang="hu-HU" sz="2200" i="1" dirty="0" err="1" smtClean="0"/>
              <a:t>g</a:t>
            </a:r>
            <a:r>
              <a:rPr lang="hu-HU" sz="2200" i="1" baseline="-25000" dirty="0" err="1" smtClean="0"/>
              <a:t>i</a:t>
            </a:r>
            <a:r>
              <a:rPr lang="hu-HU" sz="2200" dirty="0" smtClean="0"/>
              <a:t>(</a:t>
            </a:r>
            <a:r>
              <a:rPr lang="hu-HU" sz="2200" i="1" dirty="0" smtClean="0"/>
              <a:t>x</a:t>
            </a:r>
            <a:r>
              <a:rPr lang="hu-HU" sz="2200" dirty="0" smtClean="0"/>
              <a:t>)</a:t>
            </a:r>
          </a:p>
          <a:p>
            <a:pPr lvl="1"/>
            <a:r>
              <a:rPr lang="en-US" sz="2200" dirty="0" smtClean="0"/>
              <a:t>We classify a given test point </a:t>
            </a:r>
            <a:r>
              <a:rPr lang="hu-HU" sz="2200" i="1" dirty="0" smtClean="0"/>
              <a:t>x</a:t>
            </a:r>
            <a:r>
              <a:rPr lang="hu-HU" sz="2200" dirty="0" smtClean="0"/>
              <a:t> </a:t>
            </a:r>
            <a:r>
              <a:rPr lang="en-US" sz="2200" dirty="0" smtClean="0"/>
              <a:t>by selecting the class for which </a:t>
            </a:r>
            <a:r>
              <a:rPr lang="hu-HU" sz="2200" i="1" dirty="0" err="1" smtClean="0"/>
              <a:t>g</a:t>
            </a:r>
            <a:r>
              <a:rPr lang="hu-HU" sz="2200" i="1" baseline="-25000" dirty="0" err="1" smtClean="0"/>
              <a:t>i</a:t>
            </a:r>
            <a:r>
              <a:rPr lang="hu-HU" sz="2200" dirty="0" smtClean="0"/>
              <a:t>(</a:t>
            </a:r>
            <a:r>
              <a:rPr lang="hu-HU" sz="2200" i="1" dirty="0" smtClean="0"/>
              <a:t>x</a:t>
            </a:r>
            <a:r>
              <a:rPr lang="hu-HU" sz="2200" dirty="0"/>
              <a:t>) </a:t>
            </a:r>
            <a:r>
              <a:rPr lang="en-US" sz="2200" dirty="0" smtClean="0"/>
              <a:t>is maximal</a:t>
            </a:r>
            <a:endParaRPr lang="hu-HU" sz="2200" dirty="0"/>
          </a:p>
          <a:p>
            <a:r>
              <a:rPr lang="en-US" sz="2800" dirty="0" smtClean="0"/>
              <a:t>This </a:t>
            </a:r>
            <a:r>
              <a:rPr lang="en-US" sz="2800" dirty="0"/>
              <a:t>approach may also </a:t>
            </a:r>
            <a:r>
              <a:rPr lang="en-US" sz="2800" dirty="0" smtClean="0"/>
              <a:t>be </a:t>
            </a:r>
            <a:r>
              <a:rPr lang="en-US" sz="2800" dirty="0"/>
              <a:t>used with other discriminant </a:t>
            </a:r>
            <a:r>
              <a:rPr lang="en-US" sz="2800" dirty="0" smtClean="0"/>
              <a:t>functions, but optimality is guaranteed only for the </a:t>
            </a:r>
            <a:r>
              <a:rPr lang="hu-HU" sz="2800" i="1" dirty="0" err="1" smtClean="0"/>
              <a:t>g</a:t>
            </a:r>
            <a:r>
              <a:rPr lang="hu-HU" sz="2800" i="1" baseline="-25000" dirty="0" err="1" smtClean="0"/>
              <a:t>i</a:t>
            </a:r>
            <a:r>
              <a:rPr lang="hu-HU" sz="2800" dirty="0" smtClean="0"/>
              <a:t>(</a:t>
            </a:r>
            <a:r>
              <a:rPr lang="hu-HU" sz="2800" i="1" dirty="0" smtClean="0"/>
              <a:t>x</a:t>
            </a:r>
            <a:r>
              <a:rPr lang="hu-HU" sz="2800" dirty="0"/>
              <a:t>)=P(</a:t>
            </a:r>
            <a:r>
              <a:rPr lang="hu-HU" sz="2800" i="1" dirty="0" err="1"/>
              <a:t>c</a:t>
            </a:r>
            <a:r>
              <a:rPr lang="hu-HU" sz="2800" i="1" baseline="-25000" dirty="0" err="1"/>
              <a:t>i</a:t>
            </a:r>
            <a:r>
              <a:rPr lang="hu-HU" sz="2800" dirty="0"/>
              <a:t>|</a:t>
            </a:r>
            <a:r>
              <a:rPr lang="hu-HU" sz="2800" i="1" dirty="0"/>
              <a:t>x</a:t>
            </a:r>
            <a:r>
              <a:rPr lang="hu-HU" sz="2800" dirty="0"/>
              <a:t>) </a:t>
            </a:r>
            <a:r>
              <a:rPr lang="en-US" sz="2800" dirty="0" smtClean="0"/>
              <a:t>case</a:t>
            </a:r>
            <a:endParaRPr lang="hu-HU" sz="2800" dirty="0"/>
          </a:p>
          <a:p>
            <a:r>
              <a:rPr lang="en-US" sz="2800" dirty="0" smtClean="0"/>
              <a:t>So</a:t>
            </a:r>
            <a:r>
              <a:rPr lang="hu-HU" sz="2800" dirty="0" smtClean="0"/>
              <a:t>: </a:t>
            </a:r>
            <a:r>
              <a:rPr lang="en-US" sz="2800" dirty="0" smtClean="0"/>
              <a:t>we should </a:t>
            </a:r>
            <a:r>
              <a:rPr lang="en-US" sz="2800" b="1" dirty="0" smtClean="0"/>
              <a:t>estimate</a:t>
            </a:r>
            <a:r>
              <a:rPr lang="en-US" sz="2800" dirty="0" smtClean="0"/>
              <a:t> </a:t>
            </a:r>
            <a:r>
              <a:rPr lang="hu-HU" sz="2800" dirty="0" smtClean="0"/>
              <a:t>P(</a:t>
            </a:r>
            <a:r>
              <a:rPr lang="hu-HU" sz="2800" i="1" dirty="0" err="1" smtClean="0"/>
              <a:t>c</a:t>
            </a:r>
            <a:r>
              <a:rPr lang="hu-HU" sz="2800" i="1" baseline="-25000" dirty="0" err="1" smtClean="0"/>
              <a:t>i</a:t>
            </a:r>
            <a:r>
              <a:rPr lang="hu-HU" sz="2800" dirty="0" smtClean="0"/>
              <a:t>|</a:t>
            </a:r>
            <a:r>
              <a:rPr lang="hu-HU" sz="2800" i="1" dirty="0" smtClean="0"/>
              <a:t>x</a:t>
            </a:r>
            <a:r>
              <a:rPr lang="hu-HU" sz="2800" dirty="0"/>
              <a:t>) </a:t>
            </a:r>
            <a:r>
              <a:rPr lang="en-US" sz="2800" dirty="0" smtClean="0"/>
              <a:t>from a finite training set </a:t>
            </a:r>
            <a:r>
              <a:rPr lang="en-US" sz="2800" b="1" dirty="0"/>
              <a:t>as accurately as </a:t>
            </a:r>
            <a:r>
              <a:rPr lang="en-US" sz="2800" b="1" dirty="0" smtClean="0"/>
              <a:t>possible</a:t>
            </a:r>
            <a:endParaRPr lang="hu-HU" sz="2800" b="1" dirty="0"/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03" y="2746797"/>
            <a:ext cx="3986597" cy="30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200" dirty="0">
                <a:solidFill>
                  <a:schemeClr val="tx1"/>
                </a:solidFill>
              </a:rPr>
              <a:t>Discriminant functions and decision surfaces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discriminant functions together with the decision rules indirectly define decision </a:t>
            </a:r>
            <a:r>
              <a:rPr lang="en-US" sz="2800" dirty="0" smtClean="0"/>
              <a:t>surfaces</a:t>
            </a:r>
            <a:endParaRPr lang="hu-HU" sz="2800" dirty="0" smtClean="0"/>
          </a:p>
          <a:p>
            <a:r>
              <a:rPr lang="en-US" sz="2800" dirty="0" smtClean="0"/>
              <a:t>Example for two classes (a and b)</a:t>
            </a:r>
            <a:r>
              <a:rPr lang="hu-HU" sz="2800" dirty="0" smtClean="0"/>
              <a:t>:</a:t>
            </a:r>
            <a:endParaRPr lang="hu-HU" sz="2800" dirty="0"/>
          </a:p>
          <a:p>
            <a:endParaRPr lang="hu-HU" sz="2800" dirty="0" smtClean="0"/>
          </a:p>
          <a:p>
            <a:pPr lvl="1"/>
            <a:endParaRPr lang="hu-HU" sz="2400" dirty="0"/>
          </a:p>
          <a:p>
            <a:endParaRPr lang="hu-HU" sz="2800" dirty="0"/>
          </a:p>
          <a:p>
            <a:endParaRPr lang="hu-HU" sz="2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11442" y="2924944"/>
            <a:ext cx="4608512" cy="3273578"/>
            <a:chOff x="2625" y="4098"/>
            <a:chExt cx="5816" cy="449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045" y="4275"/>
              <a:ext cx="1207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altLang="hu-HU" sz="2200" dirty="0" err="1">
                  <a:latin typeface="Calibri" panose="020F0502020204030204" pitchFamily="34" charset="0"/>
                </a:rPr>
                <a:t>g</a:t>
              </a:r>
              <a:r>
                <a:rPr lang="en-US" altLang="hu-HU" sz="2200" baseline="-25000" dirty="0" err="1">
                  <a:latin typeface="Calibri" panose="020F0502020204030204" pitchFamily="34" charset="0"/>
                </a:rPr>
                <a:t>i</a:t>
              </a:r>
              <a:r>
                <a:rPr lang="en-US" altLang="hu-HU" sz="2200" dirty="0">
                  <a:latin typeface="Calibri" panose="020F0502020204030204" pitchFamily="34" charset="0"/>
                </a:rPr>
                <a:t>(x)</a:t>
              </a:r>
              <a:endParaRPr lang="hu-HU" altLang="hu-HU" sz="22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625" y="4098"/>
              <a:ext cx="5816" cy="4498"/>
              <a:chOff x="2625" y="4098"/>
              <a:chExt cx="5816" cy="4498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2974" y="7692"/>
                <a:ext cx="54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2974" y="4098"/>
                <a:ext cx="0" cy="3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2767" y="5842"/>
                <a:ext cx="4032" cy="1853"/>
              </a:xfrm>
              <a:custGeom>
                <a:avLst/>
                <a:gdLst>
                  <a:gd name="T0" fmla="*/ 0 w 4032"/>
                  <a:gd name="T1" fmla="*/ 1703 h 1853"/>
                  <a:gd name="T2" fmla="*/ 162 w 4032"/>
                  <a:gd name="T3" fmla="*/ 1716 h 1853"/>
                  <a:gd name="T4" fmla="*/ 275 w 4032"/>
                  <a:gd name="T5" fmla="*/ 1728 h 1853"/>
                  <a:gd name="T6" fmla="*/ 388 w 4032"/>
                  <a:gd name="T7" fmla="*/ 1653 h 1853"/>
                  <a:gd name="T8" fmla="*/ 400 w 4032"/>
                  <a:gd name="T9" fmla="*/ 1540 h 1853"/>
                  <a:gd name="T10" fmla="*/ 576 w 4032"/>
                  <a:gd name="T11" fmla="*/ 1428 h 1853"/>
                  <a:gd name="T12" fmla="*/ 688 w 4032"/>
                  <a:gd name="T13" fmla="*/ 1365 h 1853"/>
                  <a:gd name="T14" fmla="*/ 763 w 4032"/>
                  <a:gd name="T15" fmla="*/ 1202 h 1853"/>
                  <a:gd name="T16" fmla="*/ 876 w 4032"/>
                  <a:gd name="T17" fmla="*/ 1165 h 1853"/>
                  <a:gd name="T18" fmla="*/ 989 w 4032"/>
                  <a:gd name="T19" fmla="*/ 939 h 1853"/>
                  <a:gd name="T20" fmla="*/ 1026 w 4032"/>
                  <a:gd name="T21" fmla="*/ 789 h 1853"/>
                  <a:gd name="T22" fmla="*/ 1039 w 4032"/>
                  <a:gd name="T23" fmla="*/ 751 h 1853"/>
                  <a:gd name="T24" fmla="*/ 1114 w 4032"/>
                  <a:gd name="T25" fmla="*/ 714 h 1853"/>
                  <a:gd name="T26" fmla="*/ 1227 w 4032"/>
                  <a:gd name="T27" fmla="*/ 488 h 1853"/>
                  <a:gd name="T28" fmla="*/ 1327 w 4032"/>
                  <a:gd name="T29" fmla="*/ 413 h 1853"/>
                  <a:gd name="T30" fmla="*/ 1364 w 4032"/>
                  <a:gd name="T31" fmla="*/ 388 h 1853"/>
                  <a:gd name="T32" fmla="*/ 1477 w 4032"/>
                  <a:gd name="T33" fmla="*/ 376 h 1853"/>
                  <a:gd name="T34" fmla="*/ 1527 w 4032"/>
                  <a:gd name="T35" fmla="*/ 263 h 1853"/>
                  <a:gd name="T36" fmla="*/ 1552 w 4032"/>
                  <a:gd name="T37" fmla="*/ 225 h 1853"/>
                  <a:gd name="T38" fmla="*/ 1627 w 4032"/>
                  <a:gd name="T39" fmla="*/ 113 h 1853"/>
                  <a:gd name="T40" fmla="*/ 1753 w 4032"/>
                  <a:gd name="T41" fmla="*/ 125 h 1853"/>
                  <a:gd name="T42" fmla="*/ 1790 w 4032"/>
                  <a:gd name="T43" fmla="*/ 163 h 1853"/>
                  <a:gd name="T44" fmla="*/ 1890 w 4032"/>
                  <a:gd name="T45" fmla="*/ 150 h 1853"/>
                  <a:gd name="T46" fmla="*/ 1978 w 4032"/>
                  <a:gd name="T47" fmla="*/ 0 h 1853"/>
                  <a:gd name="T48" fmla="*/ 2078 w 4032"/>
                  <a:gd name="T49" fmla="*/ 13 h 1853"/>
                  <a:gd name="T50" fmla="*/ 2153 w 4032"/>
                  <a:gd name="T51" fmla="*/ 63 h 1853"/>
                  <a:gd name="T52" fmla="*/ 2304 w 4032"/>
                  <a:gd name="T53" fmla="*/ 88 h 1853"/>
                  <a:gd name="T54" fmla="*/ 2316 w 4032"/>
                  <a:gd name="T55" fmla="*/ 125 h 1853"/>
                  <a:gd name="T56" fmla="*/ 2429 w 4032"/>
                  <a:gd name="T57" fmla="*/ 163 h 1853"/>
                  <a:gd name="T58" fmla="*/ 2529 w 4032"/>
                  <a:gd name="T59" fmla="*/ 313 h 1853"/>
                  <a:gd name="T60" fmla="*/ 2542 w 4032"/>
                  <a:gd name="T61" fmla="*/ 351 h 1853"/>
                  <a:gd name="T62" fmla="*/ 2642 w 4032"/>
                  <a:gd name="T63" fmla="*/ 363 h 1853"/>
                  <a:gd name="T64" fmla="*/ 2729 w 4032"/>
                  <a:gd name="T65" fmla="*/ 501 h 1853"/>
                  <a:gd name="T66" fmla="*/ 2792 w 4032"/>
                  <a:gd name="T67" fmla="*/ 689 h 1853"/>
                  <a:gd name="T68" fmla="*/ 2830 w 4032"/>
                  <a:gd name="T69" fmla="*/ 701 h 1853"/>
                  <a:gd name="T70" fmla="*/ 2867 w 4032"/>
                  <a:gd name="T71" fmla="*/ 726 h 1853"/>
                  <a:gd name="T72" fmla="*/ 2905 w 4032"/>
                  <a:gd name="T73" fmla="*/ 739 h 1853"/>
                  <a:gd name="T74" fmla="*/ 2992 w 4032"/>
                  <a:gd name="T75" fmla="*/ 889 h 1853"/>
                  <a:gd name="T76" fmla="*/ 3130 w 4032"/>
                  <a:gd name="T77" fmla="*/ 1077 h 1853"/>
                  <a:gd name="T78" fmla="*/ 3205 w 4032"/>
                  <a:gd name="T79" fmla="*/ 1302 h 1853"/>
                  <a:gd name="T80" fmla="*/ 3406 w 4032"/>
                  <a:gd name="T81" fmla="*/ 1377 h 1853"/>
                  <a:gd name="T82" fmla="*/ 3431 w 4032"/>
                  <a:gd name="T83" fmla="*/ 1403 h 1853"/>
                  <a:gd name="T84" fmla="*/ 3543 w 4032"/>
                  <a:gd name="T85" fmla="*/ 1415 h 1853"/>
                  <a:gd name="T86" fmla="*/ 3556 w 4032"/>
                  <a:gd name="T87" fmla="*/ 1553 h 1853"/>
                  <a:gd name="T88" fmla="*/ 3631 w 4032"/>
                  <a:gd name="T89" fmla="*/ 1603 h 1853"/>
                  <a:gd name="T90" fmla="*/ 3706 w 4032"/>
                  <a:gd name="T91" fmla="*/ 1665 h 1853"/>
                  <a:gd name="T92" fmla="*/ 3806 w 4032"/>
                  <a:gd name="T93" fmla="*/ 1678 h 1853"/>
                  <a:gd name="T94" fmla="*/ 3919 w 4032"/>
                  <a:gd name="T95" fmla="*/ 1703 h 1853"/>
                  <a:gd name="T96" fmla="*/ 3931 w 4032"/>
                  <a:gd name="T97" fmla="*/ 1816 h 1853"/>
                  <a:gd name="T98" fmla="*/ 4007 w 4032"/>
                  <a:gd name="T99" fmla="*/ 1828 h 1853"/>
                  <a:gd name="T100" fmla="*/ 4032 w 4032"/>
                  <a:gd name="T101" fmla="*/ 1853 h 18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32"/>
                  <a:gd name="T154" fmla="*/ 0 h 1853"/>
                  <a:gd name="T155" fmla="*/ 4032 w 4032"/>
                  <a:gd name="T156" fmla="*/ 1853 h 18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32" h="1853">
                    <a:moveTo>
                      <a:pt x="0" y="1703"/>
                    </a:moveTo>
                    <a:cubicBezTo>
                      <a:pt x="54" y="1707"/>
                      <a:pt x="109" y="1706"/>
                      <a:pt x="162" y="1716"/>
                    </a:cubicBezTo>
                    <a:cubicBezTo>
                      <a:pt x="297" y="1742"/>
                      <a:pt x="57" y="1766"/>
                      <a:pt x="275" y="1728"/>
                    </a:cubicBezTo>
                    <a:cubicBezTo>
                      <a:pt x="332" y="1699"/>
                      <a:pt x="353" y="1706"/>
                      <a:pt x="388" y="1653"/>
                    </a:cubicBezTo>
                    <a:cubicBezTo>
                      <a:pt x="392" y="1615"/>
                      <a:pt x="391" y="1577"/>
                      <a:pt x="400" y="1540"/>
                    </a:cubicBezTo>
                    <a:cubicBezTo>
                      <a:pt x="420" y="1459"/>
                      <a:pt x="521" y="1456"/>
                      <a:pt x="576" y="1428"/>
                    </a:cubicBezTo>
                    <a:cubicBezTo>
                      <a:pt x="664" y="1383"/>
                      <a:pt x="628" y="1406"/>
                      <a:pt x="688" y="1365"/>
                    </a:cubicBezTo>
                    <a:cubicBezTo>
                      <a:pt x="696" y="1309"/>
                      <a:pt x="701" y="1233"/>
                      <a:pt x="763" y="1202"/>
                    </a:cubicBezTo>
                    <a:cubicBezTo>
                      <a:pt x="798" y="1184"/>
                      <a:pt x="876" y="1165"/>
                      <a:pt x="876" y="1165"/>
                    </a:cubicBezTo>
                    <a:cubicBezTo>
                      <a:pt x="891" y="1075"/>
                      <a:pt x="924" y="1004"/>
                      <a:pt x="989" y="939"/>
                    </a:cubicBezTo>
                    <a:cubicBezTo>
                      <a:pt x="1010" y="743"/>
                      <a:pt x="977" y="886"/>
                      <a:pt x="1026" y="789"/>
                    </a:cubicBezTo>
                    <a:cubicBezTo>
                      <a:pt x="1032" y="777"/>
                      <a:pt x="1029" y="760"/>
                      <a:pt x="1039" y="751"/>
                    </a:cubicBezTo>
                    <a:cubicBezTo>
                      <a:pt x="1060" y="733"/>
                      <a:pt x="1089" y="726"/>
                      <a:pt x="1114" y="714"/>
                    </a:cubicBezTo>
                    <a:cubicBezTo>
                      <a:pt x="1181" y="647"/>
                      <a:pt x="1196" y="578"/>
                      <a:pt x="1227" y="488"/>
                    </a:cubicBezTo>
                    <a:cubicBezTo>
                      <a:pt x="1236" y="460"/>
                      <a:pt x="1312" y="422"/>
                      <a:pt x="1327" y="413"/>
                    </a:cubicBezTo>
                    <a:cubicBezTo>
                      <a:pt x="1340" y="405"/>
                      <a:pt x="1350" y="392"/>
                      <a:pt x="1364" y="388"/>
                    </a:cubicBezTo>
                    <a:cubicBezTo>
                      <a:pt x="1401" y="379"/>
                      <a:pt x="1439" y="380"/>
                      <a:pt x="1477" y="376"/>
                    </a:cubicBezTo>
                    <a:cubicBezTo>
                      <a:pt x="1549" y="304"/>
                      <a:pt x="1489" y="379"/>
                      <a:pt x="1527" y="263"/>
                    </a:cubicBezTo>
                    <a:cubicBezTo>
                      <a:pt x="1532" y="249"/>
                      <a:pt x="1545" y="239"/>
                      <a:pt x="1552" y="225"/>
                    </a:cubicBezTo>
                    <a:cubicBezTo>
                      <a:pt x="1576" y="178"/>
                      <a:pt x="1588" y="152"/>
                      <a:pt x="1627" y="113"/>
                    </a:cubicBezTo>
                    <a:cubicBezTo>
                      <a:pt x="1669" y="117"/>
                      <a:pt x="1713" y="113"/>
                      <a:pt x="1753" y="125"/>
                    </a:cubicBezTo>
                    <a:cubicBezTo>
                      <a:pt x="1770" y="130"/>
                      <a:pt x="1773" y="160"/>
                      <a:pt x="1790" y="163"/>
                    </a:cubicBezTo>
                    <a:cubicBezTo>
                      <a:pt x="1823" y="169"/>
                      <a:pt x="1857" y="154"/>
                      <a:pt x="1890" y="150"/>
                    </a:cubicBezTo>
                    <a:cubicBezTo>
                      <a:pt x="1921" y="89"/>
                      <a:pt x="1931" y="47"/>
                      <a:pt x="1978" y="0"/>
                    </a:cubicBezTo>
                    <a:cubicBezTo>
                      <a:pt x="2011" y="4"/>
                      <a:pt x="2046" y="2"/>
                      <a:pt x="2078" y="13"/>
                    </a:cubicBezTo>
                    <a:cubicBezTo>
                      <a:pt x="2239" y="71"/>
                      <a:pt x="2016" y="35"/>
                      <a:pt x="2153" y="63"/>
                    </a:cubicBezTo>
                    <a:cubicBezTo>
                      <a:pt x="2203" y="73"/>
                      <a:pt x="2254" y="80"/>
                      <a:pt x="2304" y="88"/>
                    </a:cubicBezTo>
                    <a:cubicBezTo>
                      <a:pt x="2308" y="100"/>
                      <a:pt x="2305" y="118"/>
                      <a:pt x="2316" y="125"/>
                    </a:cubicBezTo>
                    <a:cubicBezTo>
                      <a:pt x="2350" y="145"/>
                      <a:pt x="2429" y="163"/>
                      <a:pt x="2429" y="163"/>
                    </a:cubicBezTo>
                    <a:cubicBezTo>
                      <a:pt x="2474" y="208"/>
                      <a:pt x="2501" y="257"/>
                      <a:pt x="2529" y="313"/>
                    </a:cubicBezTo>
                    <a:cubicBezTo>
                      <a:pt x="2535" y="325"/>
                      <a:pt x="2530" y="346"/>
                      <a:pt x="2542" y="351"/>
                    </a:cubicBezTo>
                    <a:cubicBezTo>
                      <a:pt x="2573" y="365"/>
                      <a:pt x="2609" y="359"/>
                      <a:pt x="2642" y="363"/>
                    </a:cubicBezTo>
                    <a:cubicBezTo>
                      <a:pt x="2660" y="509"/>
                      <a:pt x="2635" y="438"/>
                      <a:pt x="2729" y="501"/>
                    </a:cubicBezTo>
                    <a:cubicBezTo>
                      <a:pt x="2769" y="562"/>
                      <a:pt x="2752" y="634"/>
                      <a:pt x="2792" y="689"/>
                    </a:cubicBezTo>
                    <a:cubicBezTo>
                      <a:pt x="2800" y="700"/>
                      <a:pt x="2817" y="697"/>
                      <a:pt x="2830" y="701"/>
                    </a:cubicBezTo>
                    <a:cubicBezTo>
                      <a:pt x="2842" y="709"/>
                      <a:pt x="2854" y="719"/>
                      <a:pt x="2867" y="726"/>
                    </a:cubicBezTo>
                    <a:cubicBezTo>
                      <a:pt x="2879" y="732"/>
                      <a:pt x="2901" y="726"/>
                      <a:pt x="2905" y="739"/>
                    </a:cubicBezTo>
                    <a:cubicBezTo>
                      <a:pt x="2961" y="909"/>
                      <a:pt x="2848" y="866"/>
                      <a:pt x="2992" y="889"/>
                    </a:cubicBezTo>
                    <a:cubicBezTo>
                      <a:pt x="3019" y="1040"/>
                      <a:pt x="2990" y="1053"/>
                      <a:pt x="3130" y="1077"/>
                    </a:cubicBezTo>
                    <a:cubicBezTo>
                      <a:pt x="3138" y="1179"/>
                      <a:pt x="3105" y="1270"/>
                      <a:pt x="3205" y="1302"/>
                    </a:cubicBezTo>
                    <a:cubicBezTo>
                      <a:pt x="3266" y="1342"/>
                      <a:pt x="3335" y="1366"/>
                      <a:pt x="3406" y="1377"/>
                    </a:cubicBezTo>
                    <a:cubicBezTo>
                      <a:pt x="3414" y="1386"/>
                      <a:pt x="3419" y="1400"/>
                      <a:pt x="3431" y="1403"/>
                    </a:cubicBezTo>
                    <a:cubicBezTo>
                      <a:pt x="3467" y="1413"/>
                      <a:pt x="3519" y="1386"/>
                      <a:pt x="3543" y="1415"/>
                    </a:cubicBezTo>
                    <a:cubicBezTo>
                      <a:pt x="3573" y="1450"/>
                      <a:pt x="3543" y="1509"/>
                      <a:pt x="3556" y="1553"/>
                    </a:cubicBezTo>
                    <a:cubicBezTo>
                      <a:pt x="3568" y="1593"/>
                      <a:pt x="3603" y="1589"/>
                      <a:pt x="3631" y="1603"/>
                    </a:cubicBezTo>
                    <a:cubicBezTo>
                      <a:pt x="3660" y="1618"/>
                      <a:pt x="3676" y="1654"/>
                      <a:pt x="3706" y="1665"/>
                    </a:cubicBezTo>
                    <a:cubicBezTo>
                      <a:pt x="3738" y="1676"/>
                      <a:pt x="3773" y="1672"/>
                      <a:pt x="3806" y="1678"/>
                    </a:cubicBezTo>
                    <a:cubicBezTo>
                      <a:pt x="3844" y="1685"/>
                      <a:pt x="3881" y="1695"/>
                      <a:pt x="3919" y="1703"/>
                    </a:cubicBezTo>
                    <a:cubicBezTo>
                      <a:pt x="3923" y="1741"/>
                      <a:pt x="3909" y="1785"/>
                      <a:pt x="3931" y="1816"/>
                    </a:cubicBezTo>
                    <a:cubicBezTo>
                      <a:pt x="3946" y="1837"/>
                      <a:pt x="3983" y="1819"/>
                      <a:pt x="4007" y="1828"/>
                    </a:cubicBezTo>
                    <a:cubicBezTo>
                      <a:pt x="4018" y="1832"/>
                      <a:pt x="4024" y="1845"/>
                      <a:pt x="4032" y="185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4319" y="5782"/>
                <a:ext cx="3870" cy="1928"/>
              </a:xfrm>
              <a:custGeom>
                <a:avLst/>
                <a:gdLst>
                  <a:gd name="T0" fmla="*/ 0 w 3870"/>
                  <a:gd name="T1" fmla="*/ 1928 h 1928"/>
                  <a:gd name="T2" fmla="*/ 201 w 3870"/>
                  <a:gd name="T3" fmla="*/ 1803 h 1928"/>
                  <a:gd name="T4" fmla="*/ 351 w 3870"/>
                  <a:gd name="T5" fmla="*/ 1652 h 1928"/>
                  <a:gd name="T6" fmla="*/ 539 w 3870"/>
                  <a:gd name="T7" fmla="*/ 1615 h 1928"/>
                  <a:gd name="T8" fmla="*/ 639 w 3870"/>
                  <a:gd name="T9" fmla="*/ 1477 h 1928"/>
                  <a:gd name="T10" fmla="*/ 727 w 3870"/>
                  <a:gd name="T11" fmla="*/ 1465 h 1928"/>
                  <a:gd name="T12" fmla="*/ 827 w 3870"/>
                  <a:gd name="T13" fmla="*/ 1277 h 1928"/>
                  <a:gd name="T14" fmla="*/ 864 w 3870"/>
                  <a:gd name="T15" fmla="*/ 1202 h 1928"/>
                  <a:gd name="T16" fmla="*/ 1027 w 3870"/>
                  <a:gd name="T17" fmla="*/ 1177 h 1928"/>
                  <a:gd name="T18" fmla="*/ 1140 w 3870"/>
                  <a:gd name="T19" fmla="*/ 1126 h 1928"/>
                  <a:gd name="T20" fmla="*/ 1202 w 3870"/>
                  <a:gd name="T21" fmla="*/ 939 h 1928"/>
                  <a:gd name="T22" fmla="*/ 1215 w 3870"/>
                  <a:gd name="T23" fmla="*/ 901 h 1928"/>
                  <a:gd name="T24" fmla="*/ 1365 w 3870"/>
                  <a:gd name="T25" fmla="*/ 876 h 1928"/>
                  <a:gd name="T26" fmla="*/ 1428 w 3870"/>
                  <a:gd name="T27" fmla="*/ 788 h 1928"/>
                  <a:gd name="T28" fmla="*/ 1503 w 3870"/>
                  <a:gd name="T29" fmla="*/ 601 h 1928"/>
                  <a:gd name="T30" fmla="*/ 1691 w 3870"/>
                  <a:gd name="T31" fmla="*/ 538 h 1928"/>
                  <a:gd name="T32" fmla="*/ 1703 w 3870"/>
                  <a:gd name="T33" fmla="*/ 488 h 1928"/>
                  <a:gd name="T34" fmla="*/ 1803 w 3870"/>
                  <a:gd name="T35" fmla="*/ 388 h 1928"/>
                  <a:gd name="T36" fmla="*/ 1879 w 3870"/>
                  <a:gd name="T37" fmla="*/ 400 h 1928"/>
                  <a:gd name="T38" fmla="*/ 1954 w 3870"/>
                  <a:gd name="T39" fmla="*/ 413 h 1928"/>
                  <a:gd name="T40" fmla="*/ 1991 w 3870"/>
                  <a:gd name="T41" fmla="*/ 375 h 1928"/>
                  <a:gd name="T42" fmla="*/ 2029 w 3870"/>
                  <a:gd name="T43" fmla="*/ 300 h 1928"/>
                  <a:gd name="T44" fmla="*/ 2229 w 3870"/>
                  <a:gd name="T45" fmla="*/ 225 h 1928"/>
                  <a:gd name="T46" fmla="*/ 2254 w 3870"/>
                  <a:gd name="T47" fmla="*/ 162 h 1928"/>
                  <a:gd name="T48" fmla="*/ 2292 w 3870"/>
                  <a:gd name="T49" fmla="*/ 150 h 1928"/>
                  <a:gd name="T50" fmla="*/ 2455 w 3870"/>
                  <a:gd name="T51" fmla="*/ 112 h 1928"/>
                  <a:gd name="T52" fmla="*/ 2517 w 3870"/>
                  <a:gd name="T53" fmla="*/ 37 h 1928"/>
                  <a:gd name="T54" fmla="*/ 2605 w 3870"/>
                  <a:gd name="T55" fmla="*/ 0 h 1928"/>
                  <a:gd name="T56" fmla="*/ 2893 w 3870"/>
                  <a:gd name="T57" fmla="*/ 50 h 1928"/>
                  <a:gd name="T58" fmla="*/ 2905 w 3870"/>
                  <a:gd name="T59" fmla="*/ 87 h 1928"/>
                  <a:gd name="T60" fmla="*/ 3006 w 3870"/>
                  <a:gd name="T61" fmla="*/ 100 h 1928"/>
                  <a:gd name="T62" fmla="*/ 3131 w 3870"/>
                  <a:gd name="T63" fmla="*/ 288 h 1928"/>
                  <a:gd name="T64" fmla="*/ 3168 w 3870"/>
                  <a:gd name="T65" fmla="*/ 475 h 1928"/>
                  <a:gd name="T66" fmla="*/ 3268 w 3870"/>
                  <a:gd name="T67" fmla="*/ 576 h 1928"/>
                  <a:gd name="T68" fmla="*/ 3281 w 3870"/>
                  <a:gd name="T69" fmla="*/ 651 h 1928"/>
                  <a:gd name="T70" fmla="*/ 3319 w 3870"/>
                  <a:gd name="T71" fmla="*/ 663 h 1928"/>
                  <a:gd name="T72" fmla="*/ 3356 w 3870"/>
                  <a:gd name="T73" fmla="*/ 688 h 1928"/>
                  <a:gd name="T74" fmla="*/ 3419 w 3870"/>
                  <a:gd name="T75" fmla="*/ 838 h 1928"/>
                  <a:gd name="T76" fmla="*/ 3469 w 3870"/>
                  <a:gd name="T77" fmla="*/ 876 h 1928"/>
                  <a:gd name="T78" fmla="*/ 3506 w 3870"/>
                  <a:gd name="T79" fmla="*/ 914 h 1928"/>
                  <a:gd name="T80" fmla="*/ 3569 w 3870"/>
                  <a:gd name="T81" fmla="*/ 1252 h 1928"/>
                  <a:gd name="T82" fmla="*/ 3694 w 3870"/>
                  <a:gd name="T83" fmla="*/ 1414 h 1928"/>
                  <a:gd name="T84" fmla="*/ 3794 w 3870"/>
                  <a:gd name="T85" fmla="*/ 1477 h 1928"/>
                  <a:gd name="T86" fmla="*/ 3832 w 3870"/>
                  <a:gd name="T87" fmla="*/ 1627 h 1928"/>
                  <a:gd name="T88" fmla="*/ 3844 w 3870"/>
                  <a:gd name="T89" fmla="*/ 1665 h 1928"/>
                  <a:gd name="T90" fmla="*/ 3870 w 3870"/>
                  <a:gd name="T91" fmla="*/ 1665 h 192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870"/>
                  <a:gd name="T139" fmla="*/ 0 h 1928"/>
                  <a:gd name="T140" fmla="*/ 3870 w 3870"/>
                  <a:gd name="T141" fmla="*/ 1928 h 192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870" h="1928">
                    <a:moveTo>
                      <a:pt x="0" y="1928"/>
                    </a:moveTo>
                    <a:cubicBezTo>
                      <a:pt x="44" y="1798"/>
                      <a:pt x="57" y="1817"/>
                      <a:pt x="201" y="1803"/>
                    </a:cubicBezTo>
                    <a:cubicBezTo>
                      <a:pt x="251" y="1753"/>
                      <a:pt x="301" y="1702"/>
                      <a:pt x="351" y="1652"/>
                    </a:cubicBezTo>
                    <a:cubicBezTo>
                      <a:pt x="396" y="1607"/>
                      <a:pt x="476" y="1627"/>
                      <a:pt x="539" y="1615"/>
                    </a:cubicBezTo>
                    <a:cubicBezTo>
                      <a:pt x="574" y="1509"/>
                      <a:pt x="545" y="1500"/>
                      <a:pt x="639" y="1477"/>
                    </a:cubicBezTo>
                    <a:cubicBezTo>
                      <a:pt x="668" y="1470"/>
                      <a:pt x="698" y="1469"/>
                      <a:pt x="727" y="1465"/>
                    </a:cubicBezTo>
                    <a:cubicBezTo>
                      <a:pt x="794" y="1420"/>
                      <a:pt x="801" y="1355"/>
                      <a:pt x="827" y="1277"/>
                    </a:cubicBezTo>
                    <a:cubicBezTo>
                      <a:pt x="832" y="1262"/>
                      <a:pt x="844" y="1208"/>
                      <a:pt x="864" y="1202"/>
                    </a:cubicBezTo>
                    <a:cubicBezTo>
                      <a:pt x="916" y="1185"/>
                      <a:pt x="973" y="1185"/>
                      <a:pt x="1027" y="1177"/>
                    </a:cubicBezTo>
                    <a:cubicBezTo>
                      <a:pt x="1068" y="1163"/>
                      <a:pt x="1099" y="1140"/>
                      <a:pt x="1140" y="1126"/>
                    </a:cubicBezTo>
                    <a:cubicBezTo>
                      <a:pt x="1160" y="1035"/>
                      <a:pt x="1166" y="1010"/>
                      <a:pt x="1202" y="939"/>
                    </a:cubicBezTo>
                    <a:cubicBezTo>
                      <a:pt x="1208" y="927"/>
                      <a:pt x="1203" y="906"/>
                      <a:pt x="1215" y="901"/>
                    </a:cubicBezTo>
                    <a:cubicBezTo>
                      <a:pt x="1262" y="883"/>
                      <a:pt x="1315" y="884"/>
                      <a:pt x="1365" y="876"/>
                    </a:cubicBezTo>
                    <a:cubicBezTo>
                      <a:pt x="1371" y="868"/>
                      <a:pt x="1421" y="804"/>
                      <a:pt x="1428" y="788"/>
                    </a:cubicBezTo>
                    <a:cubicBezTo>
                      <a:pt x="1458" y="715"/>
                      <a:pt x="1462" y="662"/>
                      <a:pt x="1503" y="601"/>
                    </a:cubicBezTo>
                    <a:cubicBezTo>
                      <a:pt x="1537" y="494"/>
                      <a:pt x="1484" y="620"/>
                      <a:pt x="1691" y="538"/>
                    </a:cubicBezTo>
                    <a:cubicBezTo>
                      <a:pt x="1707" y="532"/>
                      <a:pt x="1695" y="503"/>
                      <a:pt x="1703" y="488"/>
                    </a:cubicBezTo>
                    <a:cubicBezTo>
                      <a:pt x="1723" y="453"/>
                      <a:pt x="1770" y="410"/>
                      <a:pt x="1803" y="388"/>
                    </a:cubicBezTo>
                    <a:cubicBezTo>
                      <a:pt x="1828" y="392"/>
                      <a:pt x="1855" y="392"/>
                      <a:pt x="1879" y="400"/>
                    </a:cubicBezTo>
                    <a:cubicBezTo>
                      <a:pt x="1953" y="424"/>
                      <a:pt x="1879" y="437"/>
                      <a:pt x="1954" y="413"/>
                    </a:cubicBezTo>
                    <a:cubicBezTo>
                      <a:pt x="1966" y="400"/>
                      <a:pt x="1981" y="390"/>
                      <a:pt x="1991" y="375"/>
                    </a:cubicBezTo>
                    <a:cubicBezTo>
                      <a:pt x="2030" y="316"/>
                      <a:pt x="1972" y="358"/>
                      <a:pt x="2029" y="300"/>
                    </a:cubicBezTo>
                    <a:cubicBezTo>
                      <a:pt x="2070" y="259"/>
                      <a:pt x="2185" y="239"/>
                      <a:pt x="2229" y="225"/>
                    </a:cubicBezTo>
                    <a:cubicBezTo>
                      <a:pt x="2237" y="204"/>
                      <a:pt x="2239" y="179"/>
                      <a:pt x="2254" y="162"/>
                    </a:cubicBezTo>
                    <a:cubicBezTo>
                      <a:pt x="2263" y="152"/>
                      <a:pt x="2280" y="156"/>
                      <a:pt x="2292" y="150"/>
                    </a:cubicBezTo>
                    <a:cubicBezTo>
                      <a:pt x="2398" y="98"/>
                      <a:pt x="2219" y="136"/>
                      <a:pt x="2455" y="112"/>
                    </a:cubicBezTo>
                    <a:cubicBezTo>
                      <a:pt x="2478" y="89"/>
                      <a:pt x="2492" y="58"/>
                      <a:pt x="2517" y="37"/>
                    </a:cubicBezTo>
                    <a:cubicBezTo>
                      <a:pt x="2539" y="19"/>
                      <a:pt x="2578" y="9"/>
                      <a:pt x="2605" y="0"/>
                    </a:cubicBezTo>
                    <a:cubicBezTo>
                      <a:pt x="2677" y="11"/>
                      <a:pt x="2868" y="42"/>
                      <a:pt x="2893" y="50"/>
                    </a:cubicBezTo>
                    <a:cubicBezTo>
                      <a:pt x="2905" y="54"/>
                      <a:pt x="2893" y="82"/>
                      <a:pt x="2905" y="87"/>
                    </a:cubicBezTo>
                    <a:cubicBezTo>
                      <a:pt x="2936" y="101"/>
                      <a:pt x="2972" y="96"/>
                      <a:pt x="3006" y="100"/>
                    </a:cubicBezTo>
                    <a:cubicBezTo>
                      <a:pt x="3040" y="205"/>
                      <a:pt x="3017" y="249"/>
                      <a:pt x="3131" y="288"/>
                    </a:cubicBezTo>
                    <a:cubicBezTo>
                      <a:pt x="3192" y="378"/>
                      <a:pt x="3128" y="270"/>
                      <a:pt x="3168" y="475"/>
                    </a:cubicBezTo>
                    <a:cubicBezTo>
                      <a:pt x="3176" y="514"/>
                      <a:pt x="3242" y="550"/>
                      <a:pt x="3268" y="576"/>
                    </a:cubicBezTo>
                    <a:cubicBezTo>
                      <a:pt x="3272" y="601"/>
                      <a:pt x="3268" y="629"/>
                      <a:pt x="3281" y="651"/>
                    </a:cubicBezTo>
                    <a:cubicBezTo>
                      <a:pt x="3288" y="662"/>
                      <a:pt x="3307" y="657"/>
                      <a:pt x="3319" y="663"/>
                    </a:cubicBezTo>
                    <a:cubicBezTo>
                      <a:pt x="3332" y="670"/>
                      <a:pt x="3344" y="680"/>
                      <a:pt x="3356" y="688"/>
                    </a:cubicBezTo>
                    <a:cubicBezTo>
                      <a:pt x="3403" y="759"/>
                      <a:pt x="3376" y="712"/>
                      <a:pt x="3419" y="838"/>
                    </a:cubicBezTo>
                    <a:cubicBezTo>
                      <a:pt x="3426" y="858"/>
                      <a:pt x="3453" y="862"/>
                      <a:pt x="3469" y="876"/>
                    </a:cubicBezTo>
                    <a:cubicBezTo>
                      <a:pt x="3482" y="888"/>
                      <a:pt x="3494" y="901"/>
                      <a:pt x="3506" y="914"/>
                    </a:cubicBezTo>
                    <a:cubicBezTo>
                      <a:pt x="3572" y="1108"/>
                      <a:pt x="3533" y="967"/>
                      <a:pt x="3569" y="1252"/>
                    </a:cubicBezTo>
                    <a:cubicBezTo>
                      <a:pt x="3580" y="1339"/>
                      <a:pt x="3606" y="1393"/>
                      <a:pt x="3694" y="1414"/>
                    </a:cubicBezTo>
                    <a:cubicBezTo>
                      <a:pt x="3724" y="1445"/>
                      <a:pt x="3758" y="1452"/>
                      <a:pt x="3794" y="1477"/>
                    </a:cubicBezTo>
                    <a:cubicBezTo>
                      <a:pt x="3813" y="1605"/>
                      <a:pt x="3794" y="1524"/>
                      <a:pt x="3832" y="1627"/>
                    </a:cubicBezTo>
                    <a:cubicBezTo>
                      <a:pt x="3837" y="1639"/>
                      <a:pt x="3835" y="1656"/>
                      <a:pt x="3844" y="1665"/>
                    </a:cubicBezTo>
                    <a:cubicBezTo>
                      <a:pt x="3850" y="1671"/>
                      <a:pt x="3861" y="1665"/>
                      <a:pt x="3870" y="1665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5678" y="5094"/>
                <a:ext cx="0" cy="3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2625" y="7974"/>
                <a:ext cx="29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5749" y="7974"/>
                <a:ext cx="229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231" y="8056"/>
                <a:ext cx="781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hu-HU" sz="2200" dirty="0">
                    <a:latin typeface="Times New Roman" panose="02020603050405020304" pitchFamily="18" charset="0"/>
                  </a:rPr>
                  <a:t>a</a:t>
                </a:r>
                <a:endParaRPr lang="hu-HU" altLang="hu-HU" sz="2200" dirty="0"/>
              </a:p>
            </p:txBody>
          </p:sp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6530" y="8091"/>
                <a:ext cx="781" cy="45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altLang="hu-HU" sz="2200" dirty="0">
                    <a:latin typeface="Calibri" panose="020F0502020204030204" pitchFamily="34" charset="0"/>
                  </a:rPr>
                  <a:t>b</a:t>
                </a:r>
                <a:endParaRPr lang="hu-HU" altLang="hu-HU" sz="2200" dirty="0"/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4533" y="5175"/>
                <a:ext cx="1074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hu-HU" sz="2200" dirty="0" err="1">
                    <a:latin typeface="Times New Roman" panose="02020603050405020304" pitchFamily="18" charset="0"/>
                  </a:rPr>
                  <a:t>g</a:t>
                </a:r>
                <a:r>
                  <a:rPr lang="en-US" altLang="hu-HU" sz="2200" baseline="-25000" dirty="0" err="1">
                    <a:latin typeface="Times New Roman" panose="02020603050405020304" pitchFamily="18" charset="0"/>
                  </a:rPr>
                  <a:t>a</a:t>
                </a:r>
                <a:r>
                  <a:rPr lang="en-US" altLang="hu-HU" sz="2200" dirty="0">
                    <a:latin typeface="Times New Roman" panose="02020603050405020304" pitchFamily="18" charset="0"/>
                  </a:rPr>
                  <a:t>(x)</a:t>
                </a:r>
                <a:endParaRPr lang="hu-HU" altLang="hu-HU" sz="2200" dirty="0"/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6530" y="5175"/>
                <a:ext cx="1065" cy="6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altLang="hu-HU" sz="2200" dirty="0" err="1">
                    <a:latin typeface="Calibri" panose="020F0502020204030204" pitchFamily="34" charset="0"/>
                  </a:rPr>
                  <a:t>g</a:t>
                </a:r>
                <a:r>
                  <a:rPr lang="en-US" altLang="hu-HU" sz="2200" baseline="-25000" dirty="0" err="1">
                    <a:latin typeface="Calibri" panose="020F0502020204030204" pitchFamily="34" charset="0"/>
                  </a:rPr>
                  <a:t>b</a:t>
                </a:r>
                <a:r>
                  <a:rPr lang="en-US" altLang="hu-HU" sz="2200" dirty="0">
                    <a:latin typeface="Calibri" panose="020F0502020204030204" pitchFamily="34" charset="0"/>
                  </a:rPr>
                  <a:t>(x)</a:t>
                </a:r>
                <a:endParaRPr lang="hu-HU" altLang="hu-HU" sz="2200" dirty="0"/>
              </a:p>
            </p:txBody>
          </p:sp>
        </p:grpSp>
      </p:grpSp>
      <p:pic>
        <p:nvPicPr>
          <p:cNvPr id="18" name="Kép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32" y="2844436"/>
            <a:ext cx="3865893" cy="37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sz="3800" dirty="0" err="1"/>
              <a:t>Diszkriminánsfüggvények</a:t>
            </a:r>
            <a:r>
              <a:rPr lang="hu-HU" sz="3800" dirty="0"/>
              <a:t> és döntési </a:t>
            </a:r>
            <a:r>
              <a:rPr lang="hu-HU" sz="3800" dirty="0" smtClean="0"/>
              <a:t>felületek</a:t>
            </a:r>
            <a:r>
              <a:rPr lang="en-US" sz="3800" dirty="0" smtClean="0"/>
              <a:t> #2</a:t>
            </a:r>
            <a:endParaRPr lang="hu-HU" sz="3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Note</a:t>
            </a:r>
            <a:r>
              <a:rPr lang="en-US" sz="2800" dirty="0"/>
              <a:t>: certain transformations modify the discriminant functions, but not the decision boundary. </a:t>
            </a:r>
            <a:endParaRPr lang="en-US" sz="2800" dirty="0" smtClean="0"/>
          </a:p>
          <a:p>
            <a:r>
              <a:rPr lang="en-US" sz="2800" dirty="0" err="1" smtClean="0"/>
              <a:t>E.g</a:t>
            </a:r>
            <a:r>
              <a:rPr lang="en-US" sz="2800" dirty="0" smtClean="0"/>
              <a:t> </a:t>
            </a:r>
            <a:r>
              <a:rPr lang="en-US" sz="2800" dirty="0"/>
              <a:t>the following yield the same </a:t>
            </a:r>
            <a:r>
              <a:rPr lang="en-US" sz="2800" dirty="0" smtClean="0"/>
              <a:t>boundary:</a:t>
            </a:r>
          </a:p>
          <a:p>
            <a:endParaRPr lang="en-US" sz="2800" dirty="0" smtClean="0"/>
          </a:p>
          <a:p>
            <a:endParaRPr lang="en-US" sz="2800" dirty="0"/>
          </a:p>
          <a:p>
            <a:pPr lvl="1"/>
            <a:r>
              <a:rPr lang="en-US" sz="2400" dirty="0" smtClean="0"/>
              <a:t>…since Bayes’ decision rule refers simply to the highest  value of the discrimination functions, irrelevantly of the scale</a:t>
            </a:r>
            <a:r>
              <a:rPr lang="hu-HU" sz="2400" dirty="0" smtClean="0"/>
              <a:t>!</a:t>
            </a:r>
            <a:endParaRPr lang="en-US" sz="2400" dirty="0" smtClean="0"/>
          </a:p>
          <a:p>
            <a:pPr lvl="1"/>
            <a:r>
              <a:rPr lang="hu-HU" sz="2400" dirty="0" smtClean="0"/>
              <a:t>(</a:t>
            </a:r>
            <a:r>
              <a:rPr lang="en-US" sz="2400" dirty="0" smtClean="0"/>
              <a:t>…but might technically be easier or more difficult to handle; e.g. using </a:t>
            </a:r>
            <a:r>
              <a:rPr lang="hu-HU" sz="2400" dirty="0" err="1" smtClean="0"/>
              <a:t>log-prob</a:t>
            </a:r>
            <a:r>
              <a:rPr lang="en-US" sz="2400" dirty="0" smtClean="0"/>
              <a:t> because of numeric representations</a:t>
            </a:r>
            <a:r>
              <a:rPr lang="hu-HU" sz="2400" dirty="0" smtClean="0"/>
              <a:t>…)</a:t>
            </a:r>
            <a:endParaRPr lang="hu-HU" sz="2400" dirty="0"/>
          </a:p>
          <a:p>
            <a:endParaRPr lang="hu-HU" sz="2800" dirty="0" smtClean="0"/>
          </a:p>
          <a:p>
            <a:pPr lvl="1"/>
            <a:endParaRPr lang="hu-HU" sz="2400" dirty="0"/>
          </a:p>
          <a:p>
            <a:endParaRPr lang="hu-HU" sz="2800" dirty="0"/>
          </a:p>
          <a:p>
            <a:endParaRPr lang="hu-HU" sz="2800" dirty="0"/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58406"/>
              </p:ext>
            </p:extLst>
          </p:nvPr>
        </p:nvGraphicFramePr>
        <p:xfrm>
          <a:off x="958915" y="2852936"/>
          <a:ext cx="10623485" cy="92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" name="Equation" r:id="rId3" imgW="4813300" imgH="419100" progId="Equation.3">
                  <p:embed/>
                </p:oleObj>
              </mc:Choice>
              <mc:Fallback>
                <p:oleObj name="Equation" r:id="rId3" imgW="4813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915" y="2852936"/>
                        <a:ext cx="10623485" cy="925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2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38357</TotalTime>
  <Words>2270</Words>
  <Application>Microsoft Office PowerPoint</Application>
  <PresentationFormat>Szélesvásznú</PresentationFormat>
  <Paragraphs>348</Paragraphs>
  <Slides>39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6" baseType="lpstr">
      <vt:lpstr>Arial</vt:lpstr>
      <vt:lpstr>Calibri</vt:lpstr>
      <vt:lpstr>Symbol</vt:lpstr>
      <vt:lpstr>Times New Roman</vt:lpstr>
      <vt:lpstr>Wingdings</vt:lpstr>
      <vt:lpstr>Alapértelmezett terv</vt:lpstr>
      <vt:lpstr>Equation</vt:lpstr>
      <vt:lpstr>The basics of Bayes decision theory</vt:lpstr>
      <vt:lpstr>Statistical pattern recognition</vt:lpstr>
      <vt:lpstr>Statistical pattern recognition</vt:lpstr>
      <vt:lpstr>The Bayes decision rule</vt:lpstr>
      <vt:lpstr>The Bayes decision rule #2</vt:lpstr>
      <vt:lpstr>The Bayes decision rule #3</vt:lpstr>
      <vt:lpstr>The Bayes decision rule #4</vt:lpstr>
      <vt:lpstr>Discriminant functions and decision surfaces</vt:lpstr>
      <vt:lpstr>Diszkriminánsfüggvények és döntési felületek #2</vt:lpstr>
      <vt:lpstr>The error of the Bayes’ decision</vt:lpstr>
      <vt:lpstr>The error of the Bayes’ decision</vt:lpstr>
      <vt:lpstr>Probability estimation with discrete features</vt:lpstr>
      <vt:lpstr>Probability estimation for continuous features</vt:lpstr>
      <vt:lpstr>Covariance matrix - Examples</vt:lpstr>
      <vt:lpstr>Covariance matrix - Examples</vt:lpstr>
      <vt:lpstr>Decision boundaries for normal distributions</vt:lpstr>
      <vt:lpstr>Decision boundaries for normal distributions</vt:lpstr>
      <vt:lpstr>Special case #1</vt:lpstr>
      <vt:lpstr>Special case #1</vt:lpstr>
      <vt:lpstr>Special case #1</vt:lpstr>
      <vt:lpstr>Special case #1</vt:lpstr>
      <vt:lpstr>Special case #2</vt:lpstr>
      <vt:lpstr>Special case #2</vt:lpstr>
      <vt:lpstr>General case</vt:lpstr>
      <vt:lpstr>General case – examples #1</vt:lpstr>
      <vt:lpstr>General case – examples #2</vt:lpstr>
      <vt:lpstr>The effect of the class priors</vt:lpstr>
      <vt:lpstr>The sources of errors in statistical pattern recognition</vt:lpstr>
      <vt:lpstr>Handling the errors</vt:lpstr>
      <vt:lpstr>Handling the errors</vt:lpstr>
      <vt:lpstr>Handling the errors</vt:lpstr>
      <vt:lpstr>The naïve Bayes classifier</vt:lpstr>
      <vt:lpstr>The naïve Bayes classifier</vt:lpstr>
      <vt:lpstr>The naïve Bayes assumption</vt:lpstr>
      <vt:lpstr>The naïve Bayes assumption #2</vt:lpstr>
      <vt:lpstr>The naïve Bayes assumption #3</vt:lpstr>
      <vt:lpstr>The naïve Bayes assumption #4</vt:lpstr>
      <vt:lpstr>Example: bag-of-words representation</vt:lpstr>
      <vt:lpstr>The naïve Bayes model - Summary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1353</cp:revision>
  <cp:lastPrinted>2022-01-27T10:06:07Z</cp:lastPrinted>
  <dcterms:created xsi:type="dcterms:W3CDTF">2008-09-10T10:17:38Z</dcterms:created>
  <dcterms:modified xsi:type="dcterms:W3CDTF">2023-03-27T06:37:44Z</dcterms:modified>
</cp:coreProperties>
</file>